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427" r:id="rId5"/>
    <p:sldId id="439" r:id="rId6"/>
    <p:sldId id="302" r:id="rId7"/>
    <p:sldId id="428" r:id="rId8"/>
    <p:sldId id="430" r:id="rId9"/>
    <p:sldId id="440" r:id="rId10"/>
    <p:sldId id="431" r:id="rId11"/>
    <p:sldId id="441" r:id="rId12"/>
    <p:sldId id="442" r:id="rId13"/>
    <p:sldId id="432" r:id="rId14"/>
    <p:sldId id="443" r:id="rId15"/>
    <p:sldId id="433" r:id="rId16"/>
    <p:sldId id="434" r:id="rId17"/>
    <p:sldId id="324" r:id="rId18"/>
    <p:sldId id="444" r:id="rId19"/>
    <p:sldId id="436" r:id="rId20"/>
    <p:sldId id="437" r:id="rId21"/>
    <p:sldId id="438" r:id="rId22"/>
    <p:sldId id="446" r:id="rId23"/>
    <p:sldId id="447" r:id="rId24"/>
    <p:sldId id="448" r:id="rId25"/>
    <p:sldId id="362" r:id="rId26"/>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C62"/>
    <a:srgbClr val="E7E9ED"/>
    <a:srgbClr val="B1B2B8"/>
    <a:srgbClr val="0C53AC"/>
    <a:srgbClr val="7D7F84"/>
    <a:srgbClr val="39383E"/>
    <a:srgbClr val="7F7F7F"/>
    <a:srgbClr val="FFFFFF"/>
    <a:srgbClr val="007DDF"/>
    <a:srgbClr val="D0D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EC76F-65F6-5B43-AE70-F20436981881}" v="2" dt="2023-11-30T22:12:10.0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75194"/>
  </p:normalViewPr>
  <p:slideViewPr>
    <p:cSldViewPr snapToGrid="0" snapToObjects="1">
      <p:cViewPr varScale="1">
        <p:scale>
          <a:sx n="41" d="100"/>
          <a:sy n="41" d="100"/>
        </p:scale>
        <p:origin x="2312" y="20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ggs, Rob J." userId="3898af14-d3f7-446d-a82b-385ac4647214" providerId="ADAL" clId="{065EC76F-65F6-5B43-AE70-F20436981881}"/>
    <pc:docChg chg="custSel modSld">
      <pc:chgData name="Beggs, Rob J." userId="3898af14-d3f7-446d-a82b-385ac4647214" providerId="ADAL" clId="{065EC76F-65F6-5B43-AE70-F20436981881}" dt="2023-11-30T22:12:21.301" v="15" actId="1076"/>
      <pc:docMkLst>
        <pc:docMk/>
      </pc:docMkLst>
      <pc:sldChg chg="modSp mod">
        <pc:chgData name="Beggs, Rob J." userId="3898af14-d3f7-446d-a82b-385ac4647214" providerId="ADAL" clId="{065EC76F-65F6-5B43-AE70-F20436981881}" dt="2023-11-21T22:16:41.653" v="0" actId="20577"/>
        <pc:sldMkLst>
          <pc:docMk/>
          <pc:sldMk cId="1195802117" sldId="324"/>
        </pc:sldMkLst>
        <pc:spChg chg="mod">
          <ac:chgData name="Beggs, Rob J." userId="3898af14-d3f7-446d-a82b-385ac4647214" providerId="ADAL" clId="{065EC76F-65F6-5B43-AE70-F20436981881}" dt="2023-11-21T22:16:41.653" v="0" actId="20577"/>
          <ac:spMkLst>
            <pc:docMk/>
            <pc:sldMk cId="1195802117" sldId="324"/>
            <ac:spMk id="191" creationId="{00000000-0000-0000-0000-000000000000}"/>
          </ac:spMkLst>
        </pc:spChg>
      </pc:sldChg>
      <pc:sldChg chg="modNotesTx">
        <pc:chgData name="Beggs, Rob J." userId="3898af14-d3f7-446d-a82b-385ac4647214" providerId="ADAL" clId="{065EC76F-65F6-5B43-AE70-F20436981881}" dt="2023-11-21T22:21:17.270" v="3" actId="20577"/>
        <pc:sldMkLst>
          <pc:docMk/>
          <pc:sldMk cId="794404791" sldId="431"/>
        </pc:sldMkLst>
      </pc:sldChg>
      <pc:sldChg chg="addSp delSp modSp mod delAnim modNotesTx">
        <pc:chgData name="Beggs, Rob J." userId="3898af14-d3f7-446d-a82b-385ac4647214" providerId="ADAL" clId="{065EC76F-65F6-5B43-AE70-F20436981881}" dt="2023-11-30T22:12:21.301" v="15" actId="1076"/>
        <pc:sldMkLst>
          <pc:docMk/>
          <pc:sldMk cId="3902822672" sldId="444"/>
        </pc:sldMkLst>
        <pc:graphicFrameChg chg="del">
          <ac:chgData name="Beggs, Rob J." userId="3898af14-d3f7-446d-a82b-385ac4647214" providerId="ADAL" clId="{065EC76F-65F6-5B43-AE70-F20436981881}" dt="2023-11-30T22:11:46.824" v="4" actId="478"/>
          <ac:graphicFrameMkLst>
            <pc:docMk/>
            <pc:sldMk cId="3902822672" sldId="444"/>
            <ac:graphicFrameMk id="7" creationId="{3CBBA2FB-C207-3608-9C94-479E06BDADBC}"/>
          </ac:graphicFrameMkLst>
        </pc:graphicFrameChg>
        <pc:picChg chg="add mod">
          <ac:chgData name="Beggs, Rob J." userId="3898af14-d3f7-446d-a82b-385ac4647214" providerId="ADAL" clId="{065EC76F-65F6-5B43-AE70-F20436981881}" dt="2023-11-30T22:12:21.301" v="15" actId="1076"/>
          <ac:picMkLst>
            <pc:docMk/>
            <pc:sldMk cId="3902822672" sldId="444"/>
            <ac:picMk id="3" creationId="{32365E95-CC82-BAC1-2F12-280F84363113}"/>
          </ac:picMkLst>
        </pc:picChg>
        <pc:picChg chg="add mod">
          <ac:chgData name="Beggs, Rob J." userId="3898af14-d3f7-446d-a82b-385ac4647214" providerId="ADAL" clId="{065EC76F-65F6-5B43-AE70-F20436981881}" dt="2023-11-30T22:12:17.919" v="14" actId="14100"/>
          <ac:picMkLst>
            <pc:docMk/>
            <pc:sldMk cId="3902822672" sldId="444"/>
            <ac:picMk id="6" creationId="{8E06DF68-CC58-82EC-361A-26FE4E7B77A5}"/>
          </ac:picMkLst>
        </pc:picChg>
        <pc:picChg chg="del">
          <ac:chgData name="Beggs, Rob J." userId="3898af14-d3f7-446d-a82b-385ac4647214" providerId="ADAL" clId="{065EC76F-65F6-5B43-AE70-F20436981881}" dt="2023-11-30T22:11:48.190" v="5" actId="478"/>
          <ac:picMkLst>
            <pc:docMk/>
            <pc:sldMk cId="3902822672" sldId="444"/>
            <ac:picMk id="17" creationId="{F5A9B62E-68AE-559F-267B-8ED5BBBB877E}"/>
          </ac:picMkLst>
        </pc:picChg>
      </pc:sldChg>
    </pc:docChg>
  </pc:docChgLst>
  <pc:docChgLst>
    <pc:chgData name="Beggs, Rob J." userId="3898af14-d3f7-446d-a82b-385ac4647214" providerId="ADAL" clId="{649510CB-4C10-6445-A101-9509422DCD70}"/>
    <pc:docChg chg="undo custSel delSld modSld">
      <pc:chgData name="Beggs, Rob J." userId="3898af14-d3f7-446d-a82b-385ac4647214" providerId="ADAL" clId="{649510CB-4C10-6445-A101-9509422DCD70}" dt="2023-11-17T10:33:22.858" v="141" actId="20577"/>
      <pc:docMkLst>
        <pc:docMk/>
      </pc:docMkLst>
      <pc:sldChg chg="modSp mod">
        <pc:chgData name="Beggs, Rob J." userId="3898af14-d3f7-446d-a82b-385ac4647214" providerId="ADAL" clId="{649510CB-4C10-6445-A101-9509422DCD70}" dt="2023-11-17T10:28:32.847" v="23" actId="20577"/>
        <pc:sldMkLst>
          <pc:docMk/>
          <pc:sldMk cId="1195802117" sldId="324"/>
        </pc:sldMkLst>
        <pc:spChg chg="mod">
          <ac:chgData name="Beggs, Rob J." userId="3898af14-d3f7-446d-a82b-385ac4647214" providerId="ADAL" clId="{649510CB-4C10-6445-A101-9509422DCD70}" dt="2023-11-17T10:28:32.847" v="23" actId="20577"/>
          <ac:spMkLst>
            <pc:docMk/>
            <pc:sldMk cId="1195802117" sldId="324"/>
            <ac:spMk id="188" creationId="{00000000-0000-0000-0000-000000000000}"/>
          </ac:spMkLst>
        </pc:spChg>
      </pc:sldChg>
      <pc:sldChg chg="modSp mod">
        <pc:chgData name="Beggs, Rob J." userId="3898af14-d3f7-446d-a82b-385ac4647214" providerId="ADAL" clId="{649510CB-4C10-6445-A101-9509422DCD70}" dt="2023-11-17T10:28:04.278" v="7" actId="20577"/>
        <pc:sldMkLst>
          <pc:docMk/>
          <pc:sldMk cId="3312872418" sldId="427"/>
        </pc:sldMkLst>
        <pc:spChg chg="mod">
          <ac:chgData name="Beggs, Rob J." userId="3898af14-d3f7-446d-a82b-385ac4647214" providerId="ADAL" clId="{649510CB-4C10-6445-A101-9509422DCD70}" dt="2023-11-17T10:28:04.278" v="7" actId="20577"/>
          <ac:spMkLst>
            <pc:docMk/>
            <pc:sldMk cId="3312872418" sldId="427"/>
            <ac:spMk id="140" creationId="{00000000-0000-0000-0000-000000000000}"/>
          </ac:spMkLst>
        </pc:spChg>
      </pc:sldChg>
      <pc:sldChg chg="modNotesTx">
        <pc:chgData name="Beggs, Rob J." userId="3898af14-d3f7-446d-a82b-385ac4647214" providerId="ADAL" clId="{649510CB-4C10-6445-A101-9509422DCD70}" dt="2023-11-17T10:28:22.763" v="21" actId="20577"/>
        <pc:sldMkLst>
          <pc:docMk/>
          <pc:sldMk cId="3973052892" sldId="434"/>
        </pc:sldMkLst>
      </pc:sldChg>
      <pc:sldChg chg="addSp delSp modSp mod modAnim">
        <pc:chgData name="Beggs, Rob J." userId="3898af14-d3f7-446d-a82b-385ac4647214" providerId="ADAL" clId="{649510CB-4C10-6445-A101-9509422DCD70}" dt="2023-11-17T10:32:00.640" v="85"/>
        <pc:sldMkLst>
          <pc:docMk/>
          <pc:sldMk cId="3902822672" sldId="444"/>
        </pc:sldMkLst>
        <pc:graphicFrameChg chg="add del mod">
          <ac:chgData name="Beggs, Rob J." userId="3898af14-d3f7-446d-a82b-385ac4647214" providerId="ADAL" clId="{649510CB-4C10-6445-A101-9509422DCD70}" dt="2023-11-17T10:29:18.641" v="31"/>
          <ac:graphicFrameMkLst>
            <pc:docMk/>
            <pc:sldMk cId="3902822672" sldId="444"/>
            <ac:graphicFrameMk id="6" creationId="{6F6E9F2E-F607-8714-DF5F-87C9C2EF1191}"/>
          </ac:graphicFrameMkLst>
        </pc:graphicFrameChg>
        <pc:graphicFrameChg chg="add mod">
          <ac:chgData name="Beggs, Rob J." userId="3898af14-d3f7-446d-a82b-385ac4647214" providerId="ADAL" clId="{649510CB-4C10-6445-A101-9509422DCD70}" dt="2023-11-17T10:31:39.936" v="81" actId="1076"/>
          <ac:graphicFrameMkLst>
            <pc:docMk/>
            <pc:sldMk cId="3902822672" sldId="444"/>
            <ac:graphicFrameMk id="7" creationId="{3CBBA2FB-C207-3608-9C94-479E06BDADBC}"/>
          </ac:graphicFrameMkLst>
        </pc:graphicFrameChg>
        <pc:graphicFrameChg chg="add del mod modGraphic">
          <ac:chgData name="Beggs, Rob J." userId="3898af14-d3f7-446d-a82b-385ac4647214" providerId="ADAL" clId="{649510CB-4C10-6445-A101-9509422DCD70}" dt="2023-11-17T10:29:49.533" v="42"/>
          <ac:graphicFrameMkLst>
            <pc:docMk/>
            <pc:sldMk cId="3902822672" sldId="444"/>
            <ac:graphicFrameMk id="8" creationId="{4C8C0D81-DD6D-B53F-09D6-6010911FEF1A}"/>
          </ac:graphicFrameMkLst>
        </pc:graphicFrameChg>
        <pc:graphicFrameChg chg="add del mod">
          <ac:chgData name="Beggs, Rob J." userId="3898af14-d3f7-446d-a82b-385ac4647214" providerId="ADAL" clId="{649510CB-4C10-6445-A101-9509422DCD70}" dt="2023-11-17T10:29:56.490" v="44"/>
          <ac:graphicFrameMkLst>
            <pc:docMk/>
            <pc:sldMk cId="3902822672" sldId="444"/>
            <ac:graphicFrameMk id="10" creationId="{C3D946C8-0036-0D58-DDC8-BDD7FD5DB3D0}"/>
          </ac:graphicFrameMkLst>
        </pc:graphicFrameChg>
        <pc:graphicFrameChg chg="add del mod modGraphic">
          <ac:chgData name="Beggs, Rob J." userId="3898af14-d3f7-446d-a82b-385ac4647214" providerId="ADAL" clId="{649510CB-4C10-6445-A101-9509422DCD70}" dt="2023-11-17T10:30:38.606" v="56"/>
          <ac:graphicFrameMkLst>
            <pc:docMk/>
            <pc:sldMk cId="3902822672" sldId="444"/>
            <ac:graphicFrameMk id="11" creationId="{9172A7E3-00E1-53C7-0776-82CB4675999E}"/>
          </ac:graphicFrameMkLst>
        </pc:graphicFrameChg>
        <pc:graphicFrameChg chg="add del mod">
          <ac:chgData name="Beggs, Rob J." userId="3898af14-d3f7-446d-a82b-385ac4647214" providerId="ADAL" clId="{649510CB-4C10-6445-A101-9509422DCD70}" dt="2023-11-17T10:30:44.095" v="58"/>
          <ac:graphicFrameMkLst>
            <pc:docMk/>
            <pc:sldMk cId="3902822672" sldId="444"/>
            <ac:graphicFrameMk id="12" creationId="{166D3FEF-628E-9372-E378-EA3EF99A85CF}"/>
          </ac:graphicFrameMkLst>
        </pc:graphicFrameChg>
        <pc:graphicFrameChg chg="add del mod modGraphic">
          <ac:chgData name="Beggs, Rob J." userId="3898af14-d3f7-446d-a82b-385ac4647214" providerId="ADAL" clId="{649510CB-4C10-6445-A101-9509422DCD70}" dt="2023-11-17T10:30:49.541" v="62"/>
          <ac:graphicFrameMkLst>
            <pc:docMk/>
            <pc:sldMk cId="3902822672" sldId="444"/>
            <ac:graphicFrameMk id="13" creationId="{C4867DD0-9A89-515F-729C-D8996C4F6538}"/>
          </ac:graphicFrameMkLst>
        </pc:graphicFrameChg>
        <pc:graphicFrameChg chg="add del mod">
          <ac:chgData name="Beggs, Rob J." userId="3898af14-d3f7-446d-a82b-385ac4647214" providerId="ADAL" clId="{649510CB-4C10-6445-A101-9509422DCD70}" dt="2023-11-17T10:30:55.148" v="64"/>
          <ac:graphicFrameMkLst>
            <pc:docMk/>
            <pc:sldMk cId="3902822672" sldId="444"/>
            <ac:graphicFrameMk id="14" creationId="{FEE483B4-3F68-F281-189D-093EC9D6D96D}"/>
          </ac:graphicFrameMkLst>
        </pc:graphicFrameChg>
        <pc:graphicFrameChg chg="add del mod">
          <ac:chgData name="Beggs, Rob J." userId="3898af14-d3f7-446d-a82b-385ac4647214" providerId="ADAL" clId="{649510CB-4C10-6445-A101-9509422DCD70}" dt="2023-11-17T10:31:12.425" v="70"/>
          <ac:graphicFrameMkLst>
            <pc:docMk/>
            <pc:sldMk cId="3902822672" sldId="444"/>
            <ac:graphicFrameMk id="16" creationId="{DF61261E-9B0D-958E-688F-93B239B8D909}"/>
          </ac:graphicFrameMkLst>
        </pc:graphicFrameChg>
        <pc:picChg chg="add del">
          <ac:chgData name="Beggs, Rob J." userId="3898af14-d3f7-446d-a82b-385ac4647214" providerId="ADAL" clId="{649510CB-4C10-6445-A101-9509422DCD70}" dt="2023-11-17T10:28:59.237" v="28" actId="478"/>
          <ac:picMkLst>
            <pc:docMk/>
            <pc:sldMk cId="3902822672" sldId="444"/>
            <ac:picMk id="3" creationId="{7FECE505-365F-4083-4774-CC3AA35E938E}"/>
          </ac:picMkLst>
        </pc:picChg>
        <pc:picChg chg="add del">
          <ac:chgData name="Beggs, Rob J." userId="3898af14-d3f7-446d-a82b-385ac4647214" providerId="ADAL" clId="{649510CB-4C10-6445-A101-9509422DCD70}" dt="2023-11-17T10:29:00.206" v="29" actId="478"/>
          <ac:picMkLst>
            <pc:docMk/>
            <pc:sldMk cId="3902822672" sldId="444"/>
            <ac:picMk id="9" creationId="{2F4A59B2-E726-A923-07EF-22D4449B1810}"/>
          </ac:picMkLst>
        </pc:picChg>
        <pc:picChg chg="add mod">
          <ac:chgData name="Beggs, Rob J." userId="3898af14-d3f7-446d-a82b-385ac4647214" providerId="ADAL" clId="{649510CB-4C10-6445-A101-9509422DCD70}" dt="2023-11-17T10:31:37.677" v="80" actId="1076"/>
          <ac:picMkLst>
            <pc:docMk/>
            <pc:sldMk cId="3902822672" sldId="444"/>
            <ac:picMk id="15" creationId="{CB72B74A-0BCB-71C1-373D-F3B2367D42DE}"/>
          </ac:picMkLst>
        </pc:picChg>
        <pc:picChg chg="add mod">
          <ac:chgData name="Beggs, Rob J." userId="3898af14-d3f7-446d-a82b-385ac4647214" providerId="ADAL" clId="{649510CB-4C10-6445-A101-9509422DCD70}" dt="2023-11-17T10:31:31.539" v="77" actId="1076"/>
          <ac:picMkLst>
            <pc:docMk/>
            <pc:sldMk cId="3902822672" sldId="444"/>
            <ac:picMk id="17" creationId="{F5A9B62E-68AE-559F-267B-8ED5BBBB877E}"/>
          </ac:picMkLst>
        </pc:picChg>
      </pc:sldChg>
      <pc:sldChg chg="del">
        <pc:chgData name="Beggs, Rob J." userId="3898af14-d3f7-446d-a82b-385ac4647214" providerId="ADAL" clId="{649510CB-4C10-6445-A101-9509422DCD70}" dt="2023-11-17T10:32:19.056" v="86" actId="2696"/>
        <pc:sldMkLst>
          <pc:docMk/>
          <pc:sldMk cId="1233307811" sldId="445"/>
        </pc:sldMkLst>
      </pc:sldChg>
      <pc:sldChg chg="modSp mod">
        <pc:chgData name="Beggs, Rob J." userId="3898af14-d3f7-446d-a82b-385ac4647214" providerId="ADAL" clId="{649510CB-4C10-6445-A101-9509422DCD70}" dt="2023-11-17T10:33:11.868" v="138" actId="20577"/>
        <pc:sldMkLst>
          <pc:docMk/>
          <pc:sldMk cId="1847985320" sldId="446"/>
        </pc:sldMkLst>
        <pc:spChg chg="mod">
          <ac:chgData name="Beggs, Rob J." userId="3898af14-d3f7-446d-a82b-385ac4647214" providerId="ADAL" clId="{649510CB-4C10-6445-A101-9509422DCD70}" dt="2023-11-17T10:33:11.868" v="138" actId="20577"/>
          <ac:spMkLst>
            <pc:docMk/>
            <pc:sldMk cId="1847985320" sldId="446"/>
            <ac:spMk id="4" creationId="{28EDDC6A-6805-A042-AB76-300DACE228C3}"/>
          </ac:spMkLst>
        </pc:spChg>
      </pc:sldChg>
      <pc:sldChg chg="modSp mod">
        <pc:chgData name="Beggs, Rob J." userId="3898af14-d3f7-446d-a82b-385ac4647214" providerId="ADAL" clId="{649510CB-4C10-6445-A101-9509422DCD70}" dt="2023-11-17T10:33:22.858" v="141" actId="20577"/>
        <pc:sldMkLst>
          <pc:docMk/>
          <pc:sldMk cId="3111421862" sldId="448"/>
        </pc:sldMkLst>
        <pc:spChg chg="mod">
          <ac:chgData name="Beggs, Rob J." userId="3898af14-d3f7-446d-a82b-385ac4647214" providerId="ADAL" clId="{649510CB-4C10-6445-A101-9509422DCD70}" dt="2023-11-17T10:33:22.858" v="141" actId="20577"/>
          <ac:spMkLst>
            <pc:docMk/>
            <pc:sldMk cId="3111421862" sldId="448"/>
            <ac:spMk id="3" creationId="{1849E591-DC01-7755-9086-468BE809CD2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8D318-E76E-4E5D-8CC0-E088C80A441F}" type="doc">
      <dgm:prSet loTypeId="urn:microsoft.com/office/officeart/2005/8/layout/hProcess9" loCatId="process" qsTypeId="urn:microsoft.com/office/officeart/2005/8/quickstyle/simple1" qsCatId="simple" csTypeId="urn:microsoft.com/office/officeart/2005/8/colors/accent1_2" csCatId="accent1" phldr="1"/>
      <dgm:spPr/>
    </dgm:pt>
    <dgm:pt modelId="{6995FF7F-31FF-42B0-B471-551AB0DB70AD}">
      <dgm:prSet phldrT="[Text]"/>
      <dgm:spPr/>
      <dgm:t>
        <a:bodyPr/>
        <a:lstStyle/>
        <a:p>
          <a:r>
            <a:rPr lang="en-GB" dirty="0"/>
            <a:t>Identify the hazards</a:t>
          </a:r>
        </a:p>
      </dgm:t>
    </dgm:pt>
    <dgm:pt modelId="{090A402D-1A4E-4E31-A498-A00BE1CE1A87}" type="parTrans" cxnId="{D7692E50-A1E7-45AB-9A05-5A56216688B6}">
      <dgm:prSet/>
      <dgm:spPr/>
      <dgm:t>
        <a:bodyPr/>
        <a:lstStyle/>
        <a:p>
          <a:endParaRPr lang="en-GB"/>
        </a:p>
      </dgm:t>
    </dgm:pt>
    <dgm:pt modelId="{90976D79-7643-4594-8DE7-FFED0D24529B}" type="sibTrans" cxnId="{D7692E50-A1E7-45AB-9A05-5A56216688B6}">
      <dgm:prSet/>
      <dgm:spPr/>
      <dgm:t>
        <a:bodyPr/>
        <a:lstStyle/>
        <a:p>
          <a:endParaRPr lang="en-GB"/>
        </a:p>
      </dgm:t>
    </dgm:pt>
    <dgm:pt modelId="{A51EFA6C-C14B-42BF-9DC5-8C3541FDB7EB}">
      <dgm:prSet phldrT="[Text]"/>
      <dgm:spPr/>
      <dgm:t>
        <a:bodyPr/>
        <a:lstStyle/>
        <a:p>
          <a:r>
            <a:rPr lang="en-GB" dirty="0"/>
            <a:t>Identify the persons at risk and how they might be harmed</a:t>
          </a:r>
        </a:p>
      </dgm:t>
    </dgm:pt>
    <dgm:pt modelId="{D12F618A-2D48-49A1-BFB3-2BACA13419BD}" type="parTrans" cxnId="{AE98A1FE-2747-464B-82A9-F3246CB97C91}">
      <dgm:prSet/>
      <dgm:spPr/>
      <dgm:t>
        <a:bodyPr/>
        <a:lstStyle/>
        <a:p>
          <a:endParaRPr lang="en-GB"/>
        </a:p>
      </dgm:t>
    </dgm:pt>
    <dgm:pt modelId="{9E60B94C-1538-4A88-A968-70FC9BB48966}" type="sibTrans" cxnId="{AE98A1FE-2747-464B-82A9-F3246CB97C91}">
      <dgm:prSet/>
      <dgm:spPr/>
      <dgm:t>
        <a:bodyPr/>
        <a:lstStyle/>
        <a:p>
          <a:endParaRPr lang="en-GB"/>
        </a:p>
      </dgm:t>
    </dgm:pt>
    <dgm:pt modelId="{80837E72-1C51-46FF-A59A-B6E23228AFC1}">
      <dgm:prSet phldrT="[Text]"/>
      <dgm:spPr/>
      <dgm:t>
        <a:bodyPr/>
        <a:lstStyle/>
        <a:p>
          <a:r>
            <a:rPr lang="en-GB" dirty="0"/>
            <a:t>Evaluate the risks and current controls and decide on further precautions</a:t>
          </a:r>
        </a:p>
      </dgm:t>
    </dgm:pt>
    <dgm:pt modelId="{1F8DF60D-CF85-4AD0-8547-F27E4F0CADEB}" type="parTrans" cxnId="{CDAA01B3-5310-4724-B619-B8034A744B77}">
      <dgm:prSet/>
      <dgm:spPr/>
      <dgm:t>
        <a:bodyPr/>
        <a:lstStyle/>
        <a:p>
          <a:endParaRPr lang="en-GB"/>
        </a:p>
      </dgm:t>
    </dgm:pt>
    <dgm:pt modelId="{32D04805-922E-4CDA-978A-D929CE331A9B}" type="sibTrans" cxnId="{CDAA01B3-5310-4724-B619-B8034A744B77}">
      <dgm:prSet/>
      <dgm:spPr/>
      <dgm:t>
        <a:bodyPr/>
        <a:lstStyle/>
        <a:p>
          <a:endParaRPr lang="en-GB"/>
        </a:p>
      </dgm:t>
    </dgm:pt>
    <dgm:pt modelId="{CF0A979B-4C15-4B61-B1B2-51D4E2FA773C}">
      <dgm:prSet phldrT="[Text]"/>
      <dgm:spPr/>
      <dgm:t>
        <a:bodyPr/>
        <a:lstStyle/>
        <a:p>
          <a:r>
            <a:rPr lang="en-GB" dirty="0"/>
            <a:t>Record significant findings</a:t>
          </a:r>
        </a:p>
      </dgm:t>
    </dgm:pt>
    <dgm:pt modelId="{E944A38B-A50B-44A6-8630-84615D841CDF}" type="parTrans" cxnId="{B0E07E1F-1C5C-4A35-AA72-2578FB415793}">
      <dgm:prSet/>
      <dgm:spPr/>
      <dgm:t>
        <a:bodyPr/>
        <a:lstStyle/>
        <a:p>
          <a:endParaRPr lang="en-GB"/>
        </a:p>
      </dgm:t>
    </dgm:pt>
    <dgm:pt modelId="{3122B092-6FB3-4934-B0D0-6AB8A4B05D40}" type="sibTrans" cxnId="{B0E07E1F-1C5C-4A35-AA72-2578FB415793}">
      <dgm:prSet/>
      <dgm:spPr/>
      <dgm:t>
        <a:bodyPr/>
        <a:lstStyle/>
        <a:p>
          <a:endParaRPr lang="en-GB"/>
        </a:p>
      </dgm:t>
    </dgm:pt>
    <dgm:pt modelId="{469813CC-A84C-4115-B156-A9A124D976DC}">
      <dgm:prSet phldrT="[Text]"/>
      <dgm:spPr/>
      <dgm:t>
        <a:bodyPr/>
        <a:lstStyle/>
        <a:p>
          <a:r>
            <a:rPr lang="en-GB" dirty="0"/>
            <a:t>Review and update as required</a:t>
          </a:r>
        </a:p>
      </dgm:t>
    </dgm:pt>
    <dgm:pt modelId="{6C4041D7-5D06-49D7-A283-E0FE947FCBE8}" type="parTrans" cxnId="{BF69021E-515F-4A21-B877-5EB3227DC964}">
      <dgm:prSet/>
      <dgm:spPr/>
      <dgm:t>
        <a:bodyPr/>
        <a:lstStyle/>
        <a:p>
          <a:endParaRPr lang="en-GB"/>
        </a:p>
      </dgm:t>
    </dgm:pt>
    <dgm:pt modelId="{791C7C1F-3779-47DE-88F5-43DFD8B69328}" type="sibTrans" cxnId="{BF69021E-515F-4A21-B877-5EB3227DC964}">
      <dgm:prSet/>
      <dgm:spPr/>
      <dgm:t>
        <a:bodyPr/>
        <a:lstStyle/>
        <a:p>
          <a:endParaRPr lang="en-GB"/>
        </a:p>
      </dgm:t>
    </dgm:pt>
    <dgm:pt modelId="{39A72BCE-13B1-4664-B8DF-FEFD7F338998}" type="pres">
      <dgm:prSet presAssocID="{0018D318-E76E-4E5D-8CC0-E088C80A441F}" presName="CompostProcess" presStyleCnt="0">
        <dgm:presLayoutVars>
          <dgm:dir/>
          <dgm:resizeHandles val="exact"/>
        </dgm:presLayoutVars>
      </dgm:prSet>
      <dgm:spPr/>
    </dgm:pt>
    <dgm:pt modelId="{8A03BC96-1F6A-446F-BEEF-FA60F53319BA}" type="pres">
      <dgm:prSet presAssocID="{0018D318-E76E-4E5D-8CC0-E088C80A441F}" presName="arrow" presStyleLbl="bgShp" presStyleIdx="0" presStyleCnt="1"/>
      <dgm:spPr/>
    </dgm:pt>
    <dgm:pt modelId="{A012C262-CE3D-430E-B208-65DB9BB81B1A}" type="pres">
      <dgm:prSet presAssocID="{0018D318-E76E-4E5D-8CC0-E088C80A441F}" presName="linearProcess" presStyleCnt="0"/>
      <dgm:spPr/>
    </dgm:pt>
    <dgm:pt modelId="{0BA750A8-1ED7-4524-B760-A73B2FBC1264}" type="pres">
      <dgm:prSet presAssocID="{6995FF7F-31FF-42B0-B471-551AB0DB70AD}" presName="textNode" presStyleLbl="node1" presStyleIdx="0" presStyleCnt="5">
        <dgm:presLayoutVars>
          <dgm:bulletEnabled val="1"/>
        </dgm:presLayoutVars>
      </dgm:prSet>
      <dgm:spPr/>
    </dgm:pt>
    <dgm:pt modelId="{AFCCAF2B-7A07-4A86-9987-5E9D3D532AD5}" type="pres">
      <dgm:prSet presAssocID="{90976D79-7643-4594-8DE7-FFED0D24529B}" presName="sibTrans" presStyleCnt="0"/>
      <dgm:spPr/>
    </dgm:pt>
    <dgm:pt modelId="{990E4898-C264-48FA-AF5C-8BF5487390CF}" type="pres">
      <dgm:prSet presAssocID="{A51EFA6C-C14B-42BF-9DC5-8C3541FDB7EB}" presName="textNode" presStyleLbl="node1" presStyleIdx="1" presStyleCnt="5">
        <dgm:presLayoutVars>
          <dgm:bulletEnabled val="1"/>
        </dgm:presLayoutVars>
      </dgm:prSet>
      <dgm:spPr/>
    </dgm:pt>
    <dgm:pt modelId="{8B1C22E2-2FF4-4636-9B57-2774B86CC5D8}" type="pres">
      <dgm:prSet presAssocID="{9E60B94C-1538-4A88-A968-70FC9BB48966}" presName="sibTrans" presStyleCnt="0"/>
      <dgm:spPr/>
    </dgm:pt>
    <dgm:pt modelId="{09FD527E-88C3-4355-B968-5D919C4B56AA}" type="pres">
      <dgm:prSet presAssocID="{80837E72-1C51-46FF-A59A-B6E23228AFC1}" presName="textNode" presStyleLbl="node1" presStyleIdx="2" presStyleCnt="5">
        <dgm:presLayoutVars>
          <dgm:bulletEnabled val="1"/>
        </dgm:presLayoutVars>
      </dgm:prSet>
      <dgm:spPr/>
    </dgm:pt>
    <dgm:pt modelId="{55B46465-B187-4084-B1A7-9E76E718DD52}" type="pres">
      <dgm:prSet presAssocID="{32D04805-922E-4CDA-978A-D929CE331A9B}" presName="sibTrans" presStyleCnt="0"/>
      <dgm:spPr/>
    </dgm:pt>
    <dgm:pt modelId="{613D7D13-DD67-463E-919A-CABA850B1EDF}" type="pres">
      <dgm:prSet presAssocID="{CF0A979B-4C15-4B61-B1B2-51D4E2FA773C}" presName="textNode" presStyleLbl="node1" presStyleIdx="3" presStyleCnt="5">
        <dgm:presLayoutVars>
          <dgm:bulletEnabled val="1"/>
        </dgm:presLayoutVars>
      </dgm:prSet>
      <dgm:spPr/>
    </dgm:pt>
    <dgm:pt modelId="{7EFEEFAC-2E8A-4EF6-9FC6-A2D18D5317F2}" type="pres">
      <dgm:prSet presAssocID="{3122B092-6FB3-4934-B0D0-6AB8A4B05D40}" presName="sibTrans" presStyleCnt="0"/>
      <dgm:spPr/>
    </dgm:pt>
    <dgm:pt modelId="{75D731E7-A8DC-43A6-97AA-4C14DC29FB2C}" type="pres">
      <dgm:prSet presAssocID="{469813CC-A84C-4115-B156-A9A124D976DC}" presName="textNode" presStyleLbl="node1" presStyleIdx="4" presStyleCnt="5">
        <dgm:presLayoutVars>
          <dgm:bulletEnabled val="1"/>
        </dgm:presLayoutVars>
      </dgm:prSet>
      <dgm:spPr/>
    </dgm:pt>
  </dgm:ptLst>
  <dgm:cxnLst>
    <dgm:cxn modelId="{BF69021E-515F-4A21-B877-5EB3227DC964}" srcId="{0018D318-E76E-4E5D-8CC0-E088C80A441F}" destId="{469813CC-A84C-4115-B156-A9A124D976DC}" srcOrd="4" destOrd="0" parTransId="{6C4041D7-5D06-49D7-A283-E0FE947FCBE8}" sibTransId="{791C7C1F-3779-47DE-88F5-43DFD8B69328}"/>
    <dgm:cxn modelId="{B0E07E1F-1C5C-4A35-AA72-2578FB415793}" srcId="{0018D318-E76E-4E5D-8CC0-E088C80A441F}" destId="{CF0A979B-4C15-4B61-B1B2-51D4E2FA773C}" srcOrd="3" destOrd="0" parTransId="{E944A38B-A50B-44A6-8630-84615D841CDF}" sibTransId="{3122B092-6FB3-4934-B0D0-6AB8A4B05D40}"/>
    <dgm:cxn modelId="{7BECE326-A1C7-4832-8633-28BE50A06AFB}" type="presOf" srcId="{0018D318-E76E-4E5D-8CC0-E088C80A441F}" destId="{39A72BCE-13B1-4664-B8DF-FEFD7F338998}" srcOrd="0" destOrd="0" presId="urn:microsoft.com/office/officeart/2005/8/layout/hProcess9"/>
    <dgm:cxn modelId="{D7692E50-A1E7-45AB-9A05-5A56216688B6}" srcId="{0018D318-E76E-4E5D-8CC0-E088C80A441F}" destId="{6995FF7F-31FF-42B0-B471-551AB0DB70AD}" srcOrd="0" destOrd="0" parTransId="{090A402D-1A4E-4E31-A498-A00BE1CE1A87}" sibTransId="{90976D79-7643-4594-8DE7-FFED0D24529B}"/>
    <dgm:cxn modelId="{EABA357D-CC42-411C-8B4A-4E34E3FA2255}" type="presOf" srcId="{A51EFA6C-C14B-42BF-9DC5-8C3541FDB7EB}" destId="{990E4898-C264-48FA-AF5C-8BF5487390CF}" srcOrd="0" destOrd="0" presId="urn:microsoft.com/office/officeart/2005/8/layout/hProcess9"/>
    <dgm:cxn modelId="{54D7989B-1A97-44F8-80AE-37030FB4FF13}" type="presOf" srcId="{6995FF7F-31FF-42B0-B471-551AB0DB70AD}" destId="{0BA750A8-1ED7-4524-B760-A73B2FBC1264}" srcOrd="0" destOrd="0" presId="urn:microsoft.com/office/officeart/2005/8/layout/hProcess9"/>
    <dgm:cxn modelId="{CDAA01B3-5310-4724-B619-B8034A744B77}" srcId="{0018D318-E76E-4E5D-8CC0-E088C80A441F}" destId="{80837E72-1C51-46FF-A59A-B6E23228AFC1}" srcOrd="2" destOrd="0" parTransId="{1F8DF60D-CF85-4AD0-8547-F27E4F0CADEB}" sibTransId="{32D04805-922E-4CDA-978A-D929CE331A9B}"/>
    <dgm:cxn modelId="{C637EFD9-581E-4A84-A7A4-C3DEE7CCCE53}" type="presOf" srcId="{80837E72-1C51-46FF-A59A-B6E23228AFC1}" destId="{09FD527E-88C3-4355-B968-5D919C4B56AA}" srcOrd="0" destOrd="0" presId="urn:microsoft.com/office/officeart/2005/8/layout/hProcess9"/>
    <dgm:cxn modelId="{A8FEA5DB-EB9B-405D-9436-E367DA9BFFA9}" type="presOf" srcId="{CF0A979B-4C15-4B61-B1B2-51D4E2FA773C}" destId="{613D7D13-DD67-463E-919A-CABA850B1EDF}" srcOrd="0" destOrd="0" presId="urn:microsoft.com/office/officeart/2005/8/layout/hProcess9"/>
    <dgm:cxn modelId="{72B738F4-4303-491D-A7D8-8FC276BCE03D}" type="presOf" srcId="{469813CC-A84C-4115-B156-A9A124D976DC}" destId="{75D731E7-A8DC-43A6-97AA-4C14DC29FB2C}" srcOrd="0" destOrd="0" presId="urn:microsoft.com/office/officeart/2005/8/layout/hProcess9"/>
    <dgm:cxn modelId="{AE98A1FE-2747-464B-82A9-F3246CB97C91}" srcId="{0018D318-E76E-4E5D-8CC0-E088C80A441F}" destId="{A51EFA6C-C14B-42BF-9DC5-8C3541FDB7EB}" srcOrd="1" destOrd="0" parTransId="{D12F618A-2D48-49A1-BFB3-2BACA13419BD}" sibTransId="{9E60B94C-1538-4A88-A968-70FC9BB48966}"/>
    <dgm:cxn modelId="{0A1CD606-B4CB-49C3-ADA9-E0DFE4D79719}" type="presParOf" srcId="{39A72BCE-13B1-4664-B8DF-FEFD7F338998}" destId="{8A03BC96-1F6A-446F-BEEF-FA60F53319BA}" srcOrd="0" destOrd="0" presId="urn:microsoft.com/office/officeart/2005/8/layout/hProcess9"/>
    <dgm:cxn modelId="{D8986B62-17B6-41CC-B4FF-B29EE90CF50F}" type="presParOf" srcId="{39A72BCE-13B1-4664-B8DF-FEFD7F338998}" destId="{A012C262-CE3D-430E-B208-65DB9BB81B1A}" srcOrd="1" destOrd="0" presId="urn:microsoft.com/office/officeart/2005/8/layout/hProcess9"/>
    <dgm:cxn modelId="{8F7FF2E0-56C6-4EFE-80E7-FC23FBAB3830}" type="presParOf" srcId="{A012C262-CE3D-430E-B208-65DB9BB81B1A}" destId="{0BA750A8-1ED7-4524-B760-A73B2FBC1264}" srcOrd="0" destOrd="0" presId="urn:microsoft.com/office/officeart/2005/8/layout/hProcess9"/>
    <dgm:cxn modelId="{353A1DA2-B7F0-4D55-8898-08EDB726DB95}" type="presParOf" srcId="{A012C262-CE3D-430E-B208-65DB9BB81B1A}" destId="{AFCCAF2B-7A07-4A86-9987-5E9D3D532AD5}" srcOrd="1" destOrd="0" presId="urn:microsoft.com/office/officeart/2005/8/layout/hProcess9"/>
    <dgm:cxn modelId="{8441E651-70B0-4293-A830-CACE08D68A90}" type="presParOf" srcId="{A012C262-CE3D-430E-B208-65DB9BB81B1A}" destId="{990E4898-C264-48FA-AF5C-8BF5487390CF}" srcOrd="2" destOrd="0" presId="urn:microsoft.com/office/officeart/2005/8/layout/hProcess9"/>
    <dgm:cxn modelId="{051D6F75-F230-444C-AD7C-25C7ACDE2E81}" type="presParOf" srcId="{A012C262-CE3D-430E-B208-65DB9BB81B1A}" destId="{8B1C22E2-2FF4-4636-9B57-2774B86CC5D8}" srcOrd="3" destOrd="0" presId="urn:microsoft.com/office/officeart/2005/8/layout/hProcess9"/>
    <dgm:cxn modelId="{92565919-361C-44B6-8471-9D426BF13AB3}" type="presParOf" srcId="{A012C262-CE3D-430E-B208-65DB9BB81B1A}" destId="{09FD527E-88C3-4355-B968-5D919C4B56AA}" srcOrd="4" destOrd="0" presId="urn:microsoft.com/office/officeart/2005/8/layout/hProcess9"/>
    <dgm:cxn modelId="{099BD7FC-7CD6-4DD4-840F-95CD5824DF68}" type="presParOf" srcId="{A012C262-CE3D-430E-B208-65DB9BB81B1A}" destId="{55B46465-B187-4084-B1A7-9E76E718DD52}" srcOrd="5" destOrd="0" presId="urn:microsoft.com/office/officeart/2005/8/layout/hProcess9"/>
    <dgm:cxn modelId="{1E6A4C68-55F5-44E0-9449-D6A836DE81C3}" type="presParOf" srcId="{A012C262-CE3D-430E-B208-65DB9BB81B1A}" destId="{613D7D13-DD67-463E-919A-CABA850B1EDF}" srcOrd="6" destOrd="0" presId="urn:microsoft.com/office/officeart/2005/8/layout/hProcess9"/>
    <dgm:cxn modelId="{C5A6576D-F0E8-492E-A9B1-8DACCA3CA722}" type="presParOf" srcId="{A012C262-CE3D-430E-B208-65DB9BB81B1A}" destId="{7EFEEFAC-2E8A-4EF6-9FC6-A2D18D5317F2}" srcOrd="7" destOrd="0" presId="urn:microsoft.com/office/officeart/2005/8/layout/hProcess9"/>
    <dgm:cxn modelId="{79D4501B-75FD-4EB7-9B85-099C518C290F}" type="presParOf" srcId="{A012C262-CE3D-430E-B208-65DB9BB81B1A}" destId="{75D731E7-A8DC-43A6-97AA-4C14DC29FB2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E2131-4557-394A-A5DC-6291BD87170F}"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E3FEE1C5-A324-1A49-B254-F1028260FF73}">
      <dgm:prSet phldrT="[Text]"/>
      <dgm:spPr/>
      <dgm:t>
        <a:bodyPr/>
        <a:lstStyle/>
        <a:p>
          <a:r>
            <a:rPr lang="en-GB" dirty="0"/>
            <a:t>Technical Measures</a:t>
          </a:r>
        </a:p>
      </dgm:t>
    </dgm:pt>
    <dgm:pt modelId="{A9887FB0-3702-FE4A-9FA6-CA030B821DAB}" type="parTrans" cxnId="{7D1F98CC-3EA7-344C-BAF8-0E1AF20B6737}">
      <dgm:prSet/>
      <dgm:spPr/>
      <dgm:t>
        <a:bodyPr/>
        <a:lstStyle/>
        <a:p>
          <a:endParaRPr lang="en-GB"/>
        </a:p>
      </dgm:t>
    </dgm:pt>
    <dgm:pt modelId="{A916DF38-A81E-DD40-9E72-B5C8E4F3C7FF}" type="sibTrans" cxnId="{7D1F98CC-3EA7-344C-BAF8-0E1AF20B6737}">
      <dgm:prSet/>
      <dgm:spPr/>
      <dgm:t>
        <a:bodyPr/>
        <a:lstStyle/>
        <a:p>
          <a:endParaRPr lang="en-GB"/>
        </a:p>
      </dgm:t>
    </dgm:pt>
    <dgm:pt modelId="{26A4464D-FAE6-2045-8BDB-D33393C3F545}">
      <dgm:prSet phldrT="[Text]"/>
      <dgm:spPr/>
      <dgm:t>
        <a:bodyPr/>
        <a:lstStyle/>
        <a:p>
          <a:r>
            <a:rPr lang="en-GB" b="1" dirty="0"/>
            <a:t>E</a:t>
          </a:r>
          <a:r>
            <a:rPr lang="en-GB" b="0" dirty="0"/>
            <a:t>liminate / Avoid</a:t>
          </a:r>
          <a:endParaRPr lang="en-GB" b="1" dirty="0"/>
        </a:p>
      </dgm:t>
    </dgm:pt>
    <dgm:pt modelId="{02ED0AB1-84F3-0F4D-8CE7-1652164874DC}" type="parTrans" cxnId="{F17D9BBC-26F5-4F47-9083-C2195EBCD74F}">
      <dgm:prSet/>
      <dgm:spPr/>
      <dgm:t>
        <a:bodyPr/>
        <a:lstStyle/>
        <a:p>
          <a:endParaRPr lang="en-GB"/>
        </a:p>
      </dgm:t>
    </dgm:pt>
    <dgm:pt modelId="{FDF7CA42-824F-0344-8911-77E9DE04534F}" type="sibTrans" cxnId="{F17D9BBC-26F5-4F47-9083-C2195EBCD74F}">
      <dgm:prSet/>
      <dgm:spPr/>
      <dgm:t>
        <a:bodyPr/>
        <a:lstStyle/>
        <a:p>
          <a:endParaRPr lang="en-GB"/>
        </a:p>
      </dgm:t>
    </dgm:pt>
    <dgm:pt modelId="{429590AC-D613-294C-B76E-0C973F8F2BC2}">
      <dgm:prSet phldrT="[Text]"/>
      <dgm:spPr/>
      <dgm:t>
        <a:bodyPr/>
        <a:lstStyle/>
        <a:p>
          <a:r>
            <a:rPr lang="en-GB" b="1" dirty="0"/>
            <a:t>S</a:t>
          </a:r>
          <a:r>
            <a:rPr lang="en-GB" b="0" dirty="0"/>
            <a:t>ubstitute</a:t>
          </a:r>
          <a:endParaRPr lang="en-GB" b="1" dirty="0"/>
        </a:p>
      </dgm:t>
    </dgm:pt>
    <dgm:pt modelId="{62B6F33A-5279-814D-8638-20C5A6F00CE5}" type="parTrans" cxnId="{CE9C583E-B12F-8B4A-896D-68D498B5F47F}">
      <dgm:prSet/>
      <dgm:spPr/>
      <dgm:t>
        <a:bodyPr/>
        <a:lstStyle/>
        <a:p>
          <a:endParaRPr lang="en-GB"/>
        </a:p>
      </dgm:t>
    </dgm:pt>
    <dgm:pt modelId="{F7794247-90D9-9A4D-8469-B654EE5A8DEC}" type="sibTrans" cxnId="{CE9C583E-B12F-8B4A-896D-68D498B5F47F}">
      <dgm:prSet/>
      <dgm:spPr/>
      <dgm:t>
        <a:bodyPr/>
        <a:lstStyle/>
        <a:p>
          <a:endParaRPr lang="en-GB"/>
        </a:p>
      </dgm:t>
    </dgm:pt>
    <dgm:pt modelId="{96A8AE47-CFFF-FF47-867F-07B9181D8CE6}">
      <dgm:prSet phldrT="[Text]"/>
      <dgm:spPr/>
      <dgm:t>
        <a:bodyPr/>
        <a:lstStyle/>
        <a:p>
          <a:r>
            <a:rPr lang="en-GB" dirty="0"/>
            <a:t>Procedural Measures</a:t>
          </a:r>
        </a:p>
      </dgm:t>
    </dgm:pt>
    <dgm:pt modelId="{4BFE7017-B028-0445-8914-A96DAA348A94}" type="parTrans" cxnId="{AF8FECA8-8487-6E4D-B471-73215E7BD28B}">
      <dgm:prSet/>
      <dgm:spPr/>
      <dgm:t>
        <a:bodyPr/>
        <a:lstStyle/>
        <a:p>
          <a:endParaRPr lang="en-GB"/>
        </a:p>
      </dgm:t>
    </dgm:pt>
    <dgm:pt modelId="{18E09C3A-ADEA-4C41-A231-DC83DDDD079D}" type="sibTrans" cxnId="{AF8FECA8-8487-6E4D-B471-73215E7BD28B}">
      <dgm:prSet/>
      <dgm:spPr/>
      <dgm:t>
        <a:bodyPr/>
        <a:lstStyle/>
        <a:p>
          <a:endParaRPr lang="en-GB"/>
        </a:p>
      </dgm:t>
    </dgm:pt>
    <dgm:pt modelId="{F64C8AD6-5547-4843-9C8A-AA628350D56A}">
      <dgm:prSet phldrT="[Text]"/>
      <dgm:spPr/>
      <dgm:t>
        <a:bodyPr/>
        <a:lstStyle/>
        <a:p>
          <a:r>
            <a:rPr lang="en-GB" b="1" dirty="0"/>
            <a:t>A</a:t>
          </a:r>
          <a:r>
            <a:rPr lang="en-GB" b="0" dirty="0"/>
            <a:t>dministration</a:t>
          </a:r>
          <a:endParaRPr lang="en-GB" b="1" dirty="0"/>
        </a:p>
      </dgm:t>
    </dgm:pt>
    <dgm:pt modelId="{0B152942-E5B7-A64F-B045-720F95B9D3DD}" type="parTrans" cxnId="{27B90671-2EC1-AF41-A6FA-AE90F095C923}">
      <dgm:prSet/>
      <dgm:spPr/>
      <dgm:t>
        <a:bodyPr/>
        <a:lstStyle/>
        <a:p>
          <a:endParaRPr lang="en-GB"/>
        </a:p>
      </dgm:t>
    </dgm:pt>
    <dgm:pt modelId="{4FEB8DB6-B21D-0B4B-A20A-38D5FE2CF8E5}" type="sibTrans" cxnId="{27B90671-2EC1-AF41-A6FA-AE90F095C923}">
      <dgm:prSet/>
      <dgm:spPr/>
      <dgm:t>
        <a:bodyPr/>
        <a:lstStyle/>
        <a:p>
          <a:endParaRPr lang="en-GB"/>
        </a:p>
      </dgm:t>
    </dgm:pt>
    <dgm:pt modelId="{91D8066F-C2D4-1843-B5D2-937DBFA28C3B}">
      <dgm:prSet phldrT="[Text]"/>
      <dgm:spPr/>
      <dgm:t>
        <a:bodyPr/>
        <a:lstStyle/>
        <a:p>
          <a:r>
            <a:rPr lang="en-GB" dirty="0"/>
            <a:t>Behavioural Measures</a:t>
          </a:r>
        </a:p>
      </dgm:t>
    </dgm:pt>
    <dgm:pt modelId="{B360AA6C-CA8C-E74C-85E2-DF1F4685E8BA}" type="parTrans" cxnId="{16AB152D-A32E-B543-ADB2-9FFB063D973A}">
      <dgm:prSet/>
      <dgm:spPr/>
      <dgm:t>
        <a:bodyPr/>
        <a:lstStyle/>
        <a:p>
          <a:endParaRPr lang="en-GB"/>
        </a:p>
      </dgm:t>
    </dgm:pt>
    <dgm:pt modelId="{D7CDAF9F-51B9-7C42-82FF-FE97AE3CF195}" type="sibTrans" cxnId="{16AB152D-A32E-B543-ADB2-9FFB063D973A}">
      <dgm:prSet/>
      <dgm:spPr/>
      <dgm:t>
        <a:bodyPr/>
        <a:lstStyle/>
        <a:p>
          <a:endParaRPr lang="en-GB"/>
        </a:p>
      </dgm:t>
    </dgm:pt>
    <dgm:pt modelId="{689208BE-A342-F347-9E87-AFE03A8ED46C}">
      <dgm:prSet phldrT="[Text]"/>
      <dgm:spPr/>
      <dgm:t>
        <a:bodyPr/>
        <a:lstStyle/>
        <a:p>
          <a:r>
            <a:rPr lang="en-GB" b="1" dirty="0"/>
            <a:t>P</a:t>
          </a:r>
          <a:r>
            <a:rPr lang="en-GB" b="0" dirty="0"/>
            <a:t>ersonal Protective Equipment</a:t>
          </a:r>
          <a:endParaRPr lang="en-GB" b="1" dirty="0"/>
        </a:p>
      </dgm:t>
    </dgm:pt>
    <dgm:pt modelId="{127B804A-80BC-8C46-A424-8DFBF80ADDD0}" type="parTrans" cxnId="{11CE4E7C-0A00-5A4B-A144-508EFC6B8381}">
      <dgm:prSet/>
      <dgm:spPr/>
      <dgm:t>
        <a:bodyPr/>
        <a:lstStyle/>
        <a:p>
          <a:endParaRPr lang="en-GB"/>
        </a:p>
      </dgm:t>
    </dgm:pt>
    <dgm:pt modelId="{82FA307C-6EA7-AA47-9DB4-1F55D9DC1FA2}" type="sibTrans" cxnId="{11CE4E7C-0A00-5A4B-A144-508EFC6B8381}">
      <dgm:prSet/>
      <dgm:spPr/>
      <dgm:t>
        <a:bodyPr/>
        <a:lstStyle/>
        <a:p>
          <a:endParaRPr lang="en-GB"/>
        </a:p>
      </dgm:t>
    </dgm:pt>
    <dgm:pt modelId="{E8292000-B97D-D14B-917B-0A66203C6BD9}">
      <dgm:prSet phldrT="[Text]"/>
      <dgm:spPr/>
      <dgm:t>
        <a:bodyPr/>
        <a:lstStyle/>
        <a:p>
          <a:r>
            <a:rPr lang="en-GB" b="1" dirty="0"/>
            <a:t>E</a:t>
          </a:r>
          <a:r>
            <a:rPr lang="en-GB" b="0" dirty="0"/>
            <a:t>ngineering</a:t>
          </a:r>
          <a:endParaRPr lang="en-GB" b="1" dirty="0"/>
        </a:p>
      </dgm:t>
    </dgm:pt>
    <dgm:pt modelId="{17D9AE77-823D-BC42-92A1-375EA089B540}" type="parTrans" cxnId="{2FD90E23-683D-B245-86ED-CA85CA1F383B}">
      <dgm:prSet/>
      <dgm:spPr/>
      <dgm:t>
        <a:bodyPr/>
        <a:lstStyle/>
        <a:p>
          <a:endParaRPr lang="en-GB"/>
        </a:p>
      </dgm:t>
    </dgm:pt>
    <dgm:pt modelId="{C79304A5-CA6D-C944-A9A0-D06652DF5343}" type="sibTrans" cxnId="{2FD90E23-683D-B245-86ED-CA85CA1F383B}">
      <dgm:prSet/>
      <dgm:spPr/>
      <dgm:t>
        <a:bodyPr/>
        <a:lstStyle/>
        <a:p>
          <a:endParaRPr lang="en-GB"/>
        </a:p>
      </dgm:t>
    </dgm:pt>
    <dgm:pt modelId="{A44C025C-2638-B443-8279-1F206BEC76F0}" type="pres">
      <dgm:prSet presAssocID="{B2AE2131-4557-394A-A5DC-6291BD87170F}" presName="linearFlow" presStyleCnt="0">
        <dgm:presLayoutVars>
          <dgm:dir/>
          <dgm:animLvl val="lvl"/>
          <dgm:resizeHandles val="exact"/>
        </dgm:presLayoutVars>
      </dgm:prSet>
      <dgm:spPr/>
    </dgm:pt>
    <dgm:pt modelId="{4E5E62C6-4741-204C-8417-2F62EBD8C464}" type="pres">
      <dgm:prSet presAssocID="{E3FEE1C5-A324-1A49-B254-F1028260FF73}" presName="composite" presStyleCnt="0"/>
      <dgm:spPr/>
    </dgm:pt>
    <dgm:pt modelId="{97F37ECB-35DD-E54B-BDBE-C4598B7A14FC}" type="pres">
      <dgm:prSet presAssocID="{E3FEE1C5-A324-1A49-B254-F1028260FF73}" presName="parentText" presStyleLbl="alignNode1" presStyleIdx="0" presStyleCnt="3">
        <dgm:presLayoutVars>
          <dgm:chMax val="1"/>
          <dgm:bulletEnabled val="1"/>
        </dgm:presLayoutVars>
      </dgm:prSet>
      <dgm:spPr/>
    </dgm:pt>
    <dgm:pt modelId="{83AED7CB-66E1-5348-917C-0CBC63675501}" type="pres">
      <dgm:prSet presAssocID="{E3FEE1C5-A324-1A49-B254-F1028260FF73}" presName="descendantText" presStyleLbl="alignAcc1" presStyleIdx="0" presStyleCnt="3">
        <dgm:presLayoutVars>
          <dgm:bulletEnabled val="1"/>
        </dgm:presLayoutVars>
      </dgm:prSet>
      <dgm:spPr/>
    </dgm:pt>
    <dgm:pt modelId="{AC4DD231-B0E2-7F48-8EDE-A9D5D6306510}" type="pres">
      <dgm:prSet presAssocID="{A916DF38-A81E-DD40-9E72-B5C8E4F3C7FF}" presName="sp" presStyleCnt="0"/>
      <dgm:spPr/>
    </dgm:pt>
    <dgm:pt modelId="{702A207F-CE9F-914F-BD64-03545E96CA92}" type="pres">
      <dgm:prSet presAssocID="{96A8AE47-CFFF-FF47-867F-07B9181D8CE6}" presName="composite" presStyleCnt="0"/>
      <dgm:spPr/>
    </dgm:pt>
    <dgm:pt modelId="{E29AA8D9-0988-2447-AC42-D31FC2361287}" type="pres">
      <dgm:prSet presAssocID="{96A8AE47-CFFF-FF47-867F-07B9181D8CE6}" presName="parentText" presStyleLbl="alignNode1" presStyleIdx="1" presStyleCnt="3">
        <dgm:presLayoutVars>
          <dgm:chMax val="1"/>
          <dgm:bulletEnabled val="1"/>
        </dgm:presLayoutVars>
      </dgm:prSet>
      <dgm:spPr/>
    </dgm:pt>
    <dgm:pt modelId="{5EF4E0E3-0983-0F48-B5E4-E76B78482931}" type="pres">
      <dgm:prSet presAssocID="{96A8AE47-CFFF-FF47-867F-07B9181D8CE6}" presName="descendantText" presStyleLbl="alignAcc1" presStyleIdx="1" presStyleCnt="3">
        <dgm:presLayoutVars>
          <dgm:bulletEnabled val="1"/>
        </dgm:presLayoutVars>
      </dgm:prSet>
      <dgm:spPr/>
    </dgm:pt>
    <dgm:pt modelId="{BC2838D0-A3BC-9A40-A6CF-C0E9FEC69F51}" type="pres">
      <dgm:prSet presAssocID="{18E09C3A-ADEA-4C41-A231-DC83DDDD079D}" presName="sp" presStyleCnt="0"/>
      <dgm:spPr/>
    </dgm:pt>
    <dgm:pt modelId="{A337F027-E12A-3F40-84AE-0B3660558A4D}" type="pres">
      <dgm:prSet presAssocID="{91D8066F-C2D4-1843-B5D2-937DBFA28C3B}" presName="composite" presStyleCnt="0"/>
      <dgm:spPr/>
    </dgm:pt>
    <dgm:pt modelId="{CEB8E917-40E5-8D41-B3B6-1BAB648B321A}" type="pres">
      <dgm:prSet presAssocID="{91D8066F-C2D4-1843-B5D2-937DBFA28C3B}" presName="parentText" presStyleLbl="alignNode1" presStyleIdx="2" presStyleCnt="3">
        <dgm:presLayoutVars>
          <dgm:chMax val="1"/>
          <dgm:bulletEnabled val="1"/>
        </dgm:presLayoutVars>
      </dgm:prSet>
      <dgm:spPr/>
    </dgm:pt>
    <dgm:pt modelId="{7F5563D3-C3F8-964F-922E-A08D856CA434}" type="pres">
      <dgm:prSet presAssocID="{91D8066F-C2D4-1843-B5D2-937DBFA28C3B}" presName="descendantText" presStyleLbl="alignAcc1" presStyleIdx="2" presStyleCnt="3">
        <dgm:presLayoutVars>
          <dgm:bulletEnabled val="1"/>
        </dgm:presLayoutVars>
      </dgm:prSet>
      <dgm:spPr/>
    </dgm:pt>
  </dgm:ptLst>
  <dgm:cxnLst>
    <dgm:cxn modelId="{2FD90E23-683D-B245-86ED-CA85CA1F383B}" srcId="{E3FEE1C5-A324-1A49-B254-F1028260FF73}" destId="{E8292000-B97D-D14B-917B-0A66203C6BD9}" srcOrd="2" destOrd="0" parTransId="{17D9AE77-823D-BC42-92A1-375EA089B540}" sibTransId="{C79304A5-CA6D-C944-A9A0-D06652DF5343}"/>
    <dgm:cxn modelId="{16AB152D-A32E-B543-ADB2-9FFB063D973A}" srcId="{B2AE2131-4557-394A-A5DC-6291BD87170F}" destId="{91D8066F-C2D4-1843-B5D2-937DBFA28C3B}" srcOrd="2" destOrd="0" parTransId="{B360AA6C-CA8C-E74C-85E2-DF1F4685E8BA}" sibTransId="{D7CDAF9F-51B9-7C42-82FF-FE97AE3CF195}"/>
    <dgm:cxn modelId="{25E6A42D-18C8-9747-9806-34EF380EF8BB}" type="presOf" srcId="{F64C8AD6-5547-4843-9C8A-AA628350D56A}" destId="{5EF4E0E3-0983-0F48-B5E4-E76B78482931}" srcOrd="0" destOrd="0" presId="urn:microsoft.com/office/officeart/2005/8/layout/chevron2"/>
    <dgm:cxn modelId="{30237837-6401-234A-8254-221630D8D59B}" type="presOf" srcId="{91D8066F-C2D4-1843-B5D2-937DBFA28C3B}" destId="{CEB8E917-40E5-8D41-B3B6-1BAB648B321A}" srcOrd="0" destOrd="0" presId="urn:microsoft.com/office/officeart/2005/8/layout/chevron2"/>
    <dgm:cxn modelId="{CE9C583E-B12F-8B4A-896D-68D498B5F47F}" srcId="{E3FEE1C5-A324-1A49-B254-F1028260FF73}" destId="{429590AC-D613-294C-B76E-0C973F8F2BC2}" srcOrd="1" destOrd="0" parTransId="{62B6F33A-5279-814D-8638-20C5A6F00CE5}" sibTransId="{F7794247-90D9-9A4D-8469-B654EE5A8DEC}"/>
    <dgm:cxn modelId="{2097DE4C-42E8-7D48-85E8-3659EFCA14D8}" type="presOf" srcId="{689208BE-A342-F347-9E87-AFE03A8ED46C}" destId="{7F5563D3-C3F8-964F-922E-A08D856CA434}" srcOrd="0" destOrd="0" presId="urn:microsoft.com/office/officeart/2005/8/layout/chevron2"/>
    <dgm:cxn modelId="{FF5B9D4D-2F76-CD45-98B7-735F79212EA7}" type="presOf" srcId="{E8292000-B97D-D14B-917B-0A66203C6BD9}" destId="{83AED7CB-66E1-5348-917C-0CBC63675501}" srcOrd="0" destOrd="2" presId="urn:microsoft.com/office/officeart/2005/8/layout/chevron2"/>
    <dgm:cxn modelId="{645DA155-B738-4840-9DA8-78CF49405999}" type="presOf" srcId="{26A4464D-FAE6-2045-8BDB-D33393C3F545}" destId="{83AED7CB-66E1-5348-917C-0CBC63675501}" srcOrd="0" destOrd="0" presId="urn:microsoft.com/office/officeart/2005/8/layout/chevron2"/>
    <dgm:cxn modelId="{27B90671-2EC1-AF41-A6FA-AE90F095C923}" srcId="{96A8AE47-CFFF-FF47-867F-07B9181D8CE6}" destId="{F64C8AD6-5547-4843-9C8A-AA628350D56A}" srcOrd="0" destOrd="0" parTransId="{0B152942-E5B7-A64F-B045-720F95B9D3DD}" sibTransId="{4FEB8DB6-B21D-0B4B-A20A-38D5FE2CF8E5}"/>
    <dgm:cxn modelId="{11CE4E7C-0A00-5A4B-A144-508EFC6B8381}" srcId="{91D8066F-C2D4-1843-B5D2-937DBFA28C3B}" destId="{689208BE-A342-F347-9E87-AFE03A8ED46C}" srcOrd="0" destOrd="0" parTransId="{127B804A-80BC-8C46-A424-8DFBF80ADDD0}" sibTransId="{82FA307C-6EA7-AA47-9DB4-1F55D9DC1FA2}"/>
    <dgm:cxn modelId="{FE89E587-82B1-FF48-909E-BD2E9598F4F5}" type="presOf" srcId="{E3FEE1C5-A324-1A49-B254-F1028260FF73}" destId="{97F37ECB-35DD-E54B-BDBE-C4598B7A14FC}" srcOrd="0" destOrd="0" presId="urn:microsoft.com/office/officeart/2005/8/layout/chevron2"/>
    <dgm:cxn modelId="{AF8FECA8-8487-6E4D-B471-73215E7BD28B}" srcId="{B2AE2131-4557-394A-A5DC-6291BD87170F}" destId="{96A8AE47-CFFF-FF47-867F-07B9181D8CE6}" srcOrd="1" destOrd="0" parTransId="{4BFE7017-B028-0445-8914-A96DAA348A94}" sibTransId="{18E09C3A-ADEA-4C41-A231-DC83DDDD079D}"/>
    <dgm:cxn modelId="{217A0EB6-63D7-5B4F-8731-3A0EF42D7177}" type="presOf" srcId="{B2AE2131-4557-394A-A5DC-6291BD87170F}" destId="{A44C025C-2638-B443-8279-1F206BEC76F0}" srcOrd="0" destOrd="0" presId="urn:microsoft.com/office/officeart/2005/8/layout/chevron2"/>
    <dgm:cxn modelId="{F17D9BBC-26F5-4F47-9083-C2195EBCD74F}" srcId="{E3FEE1C5-A324-1A49-B254-F1028260FF73}" destId="{26A4464D-FAE6-2045-8BDB-D33393C3F545}" srcOrd="0" destOrd="0" parTransId="{02ED0AB1-84F3-0F4D-8CE7-1652164874DC}" sibTransId="{FDF7CA42-824F-0344-8911-77E9DE04534F}"/>
    <dgm:cxn modelId="{7D1F98CC-3EA7-344C-BAF8-0E1AF20B6737}" srcId="{B2AE2131-4557-394A-A5DC-6291BD87170F}" destId="{E3FEE1C5-A324-1A49-B254-F1028260FF73}" srcOrd="0" destOrd="0" parTransId="{A9887FB0-3702-FE4A-9FA6-CA030B821DAB}" sibTransId="{A916DF38-A81E-DD40-9E72-B5C8E4F3C7FF}"/>
    <dgm:cxn modelId="{32862DEE-F46E-4145-8F76-DB30B7CA0C9A}" type="presOf" srcId="{96A8AE47-CFFF-FF47-867F-07B9181D8CE6}" destId="{E29AA8D9-0988-2447-AC42-D31FC2361287}" srcOrd="0" destOrd="0" presId="urn:microsoft.com/office/officeart/2005/8/layout/chevron2"/>
    <dgm:cxn modelId="{56527EF1-394A-3248-84C8-8A3AE721EEBB}" type="presOf" srcId="{429590AC-D613-294C-B76E-0C973F8F2BC2}" destId="{83AED7CB-66E1-5348-917C-0CBC63675501}" srcOrd="0" destOrd="1" presId="urn:microsoft.com/office/officeart/2005/8/layout/chevron2"/>
    <dgm:cxn modelId="{4D9008BB-EBB9-3F44-A927-D1DA18266613}" type="presParOf" srcId="{A44C025C-2638-B443-8279-1F206BEC76F0}" destId="{4E5E62C6-4741-204C-8417-2F62EBD8C464}" srcOrd="0" destOrd="0" presId="urn:microsoft.com/office/officeart/2005/8/layout/chevron2"/>
    <dgm:cxn modelId="{031BB3B4-B295-A442-927D-5BF45D577172}" type="presParOf" srcId="{4E5E62C6-4741-204C-8417-2F62EBD8C464}" destId="{97F37ECB-35DD-E54B-BDBE-C4598B7A14FC}" srcOrd="0" destOrd="0" presId="urn:microsoft.com/office/officeart/2005/8/layout/chevron2"/>
    <dgm:cxn modelId="{CC04FB20-8332-AD40-A879-92B9930DE240}" type="presParOf" srcId="{4E5E62C6-4741-204C-8417-2F62EBD8C464}" destId="{83AED7CB-66E1-5348-917C-0CBC63675501}" srcOrd="1" destOrd="0" presId="urn:microsoft.com/office/officeart/2005/8/layout/chevron2"/>
    <dgm:cxn modelId="{29A35CE6-B00C-F64B-8652-C98DCF40385C}" type="presParOf" srcId="{A44C025C-2638-B443-8279-1F206BEC76F0}" destId="{AC4DD231-B0E2-7F48-8EDE-A9D5D6306510}" srcOrd="1" destOrd="0" presId="urn:microsoft.com/office/officeart/2005/8/layout/chevron2"/>
    <dgm:cxn modelId="{0ACABDC3-4E86-B94B-9138-315FEE917905}" type="presParOf" srcId="{A44C025C-2638-B443-8279-1F206BEC76F0}" destId="{702A207F-CE9F-914F-BD64-03545E96CA92}" srcOrd="2" destOrd="0" presId="urn:microsoft.com/office/officeart/2005/8/layout/chevron2"/>
    <dgm:cxn modelId="{D3224D7C-06F6-104E-86DC-65C634419580}" type="presParOf" srcId="{702A207F-CE9F-914F-BD64-03545E96CA92}" destId="{E29AA8D9-0988-2447-AC42-D31FC2361287}" srcOrd="0" destOrd="0" presId="urn:microsoft.com/office/officeart/2005/8/layout/chevron2"/>
    <dgm:cxn modelId="{F1F2DDF5-4F0D-3F47-9814-8B569CAE0AA5}" type="presParOf" srcId="{702A207F-CE9F-914F-BD64-03545E96CA92}" destId="{5EF4E0E3-0983-0F48-B5E4-E76B78482931}" srcOrd="1" destOrd="0" presId="urn:microsoft.com/office/officeart/2005/8/layout/chevron2"/>
    <dgm:cxn modelId="{50DB0231-E737-8E42-A6C2-EEB29B65F8D8}" type="presParOf" srcId="{A44C025C-2638-B443-8279-1F206BEC76F0}" destId="{BC2838D0-A3BC-9A40-A6CF-C0E9FEC69F51}" srcOrd="3" destOrd="0" presId="urn:microsoft.com/office/officeart/2005/8/layout/chevron2"/>
    <dgm:cxn modelId="{F4324F4C-74E7-754F-BC2B-E24A7E35E2F8}" type="presParOf" srcId="{A44C025C-2638-B443-8279-1F206BEC76F0}" destId="{A337F027-E12A-3F40-84AE-0B3660558A4D}" srcOrd="4" destOrd="0" presId="urn:microsoft.com/office/officeart/2005/8/layout/chevron2"/>
    <dgm:cxn modelId="{F78B1F07-B166-CB45-A4BD-F7422E309D5A}" type="presParOf" srcId="{A337F027-E12A-3F40-84AE-0B3660558A4D}" destId="{CEB8E917-40E5-8D41-B3B6-1BAB648B321A}" srcOrd="0" destOrd="0" presId="urn:microsoft.com/office/officeart/2005/8/layout/chevron2"/>
    <dgm:cxn modelId="{896C2DAA-3B8D-5644-983B-605AB9941AE0}" type="presParOf" srcId="{A337F027-E12A-3F40-84AE-0B3660558A4D}" destId="{7F5563D3-C3F8-964F-922E-A08D856CA43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3BC96-1F6A-446F-BEEF-FA60F53319BA}">
      <dsp:nvSpPr>
        <dsp:cNvPr id="0" name=""/>
        <dsp:cNvSpPr/>
      </dsp:nvSpPr>
      <dsp:spPr>
        <a:xfrm>
          <a:off x="1187604" y="0"/>
          <a:ext cx="13459522" cy="92379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750A8-1ED7-4524-B760-A73B2FBC1264}">
      <dsp:nvSpPr>
        <dsp:cNvPr id="0" name=""/>
        <dsp:cNvSpPr/>
      </dsp:nvSpPr>
      <dsp:spPr>
        <a:xfrm>
          <a:off x="8727" y="2771376"/>
          <a:ext cx="2992118" cy="3695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Identify the hazards</a:t>
          </a:r>
        </a:p>
      </dsp:txBody>
      <dsp:txXfrm>
        <a:off x="154790" y="2917439"/>
        <a:ext cx="2699992" cy="3403042"/>
      </dsp:txXfrm>
    </dsp:sp>
    <dsp:sp modelId="{990E4898-C264-48FA-AF5C-8BF5487390CF}">
      <dsp:nvSpPr>
        <dsp:cNvPr id="0" name=""/>
        <dsp:cNvSpPr/>
      </dsp:nvSpPr>
      <dsp:spPr>
        <a:xfrm>
          <a:off x="3215017" y="2771376"/>
          <a:ext cx="2992118" cy="3695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Identify the persons at risk and how they might be harmed</a:t>
          </a:r>
        </a:p>
      </dsp:txBody>
      <dsp:txXfrm>
        <a:off x="3361080" y="2917439"/>
        <a:ext cx="2699992" cy="3403042"/>
      </dsp:txXfrm>
    </dsp:sp>
    <dsp:sp modelId="{09FD527E-88C3-4355-B968-5D919C4B56AA}">
      <dsp:nvSpPr>
        <dsp:cNvPr id="0" name=""/>
        <dsp:cNvSpPr/>
      </dsp:nvSpPr>
      <dsp:spPr>
        <a:xfrm>
          <a:off x="6421306" y="2771376"/>
          <a:ext cx="2992118" cy="3695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Evaluate the risks and current controls and decide on further precautions</a:t>
          </a:r>
        </a:p>
      </dsp:txBody>
      <dsp:txXfrm>
        <a:off x="6567369" y="2917439"/>
        <a:ext cx="2699992" cy="3403042"/>
      </dsp:txXfrm>
    </dsp:sp>
    <dsp:sp modelId="{613D7D13-DD67-463E-919A-CABA850B1EDF}">
      <dsp:nvSpPr>
        <dsp:cNvPr id="0" name=""/>
        <dsp:cNvSpPr/>
      </dsp:nvSpPr>
      <dsp:spPr>
        <a:xfrm>
          <a:off x="9627596" y="2771376"/>
          <a:ext cx="2992118" cy="3695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Record significant findings</a:t>
          </a:r>
        </a:p>
      </dsp:txBody>
      <dsp:txXfrm>
        <a:off x="9773659" y="2917439"/>
        <a:ext cx="2699992" cy="3403042"/>
      </dsp:txXfrm>
    </dsp:sp>
    <dsp:sp modelId="{75D731E7-A8DC-43A6-97AA-4C14DC29FB2C}">
      <dsp:nvSpPr>
        <dsp:cNvPr id="0" name=""/>
        <dsp:cNvSpPr/>
      </dsp:nvSpPr>
      <dsp:spPr>
        <a:xfrm>
          <a:off x="12833885" y="2771376"/>
          <a:ext cx="2992118" cy="3695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Review and update as required</a:t>
          </a:r>
        </a:p>
      </dsp:txBody>
      <dsp:txXfrm>
        <a:off x="12979948" y="2917439"/>
        <a:ext cx="2699992" cy="340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7ECB-35DD-E54B-BDBE-C4598B7A14FC}">
      <dsp:nvSpPr>
        <dsp:cNvPr id="0" name=""/>
        <dsp:cNvSpPr/>
      </dsp:nvSpPr>
      <dsp:spPr>
        <a:xfrm rot="5400000">
          <a:off x="-514519" y="515602"/>
          <a:ext cx="3430129" cy="24010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dirty="0"/>
            <a:t>Technical Measures</a:t>
          </a:r>
        </a:p>
      </dsp:txBody>
      <dsp:txXfrm rot="-5400000">
        <a:off x="1" y="1201627"/>
        <a:ext cx="2401090" cy="1029039"/>
      </dsp:txXfrm>
    </dsp:sp>
    <dsp:sp modelId="{83AED7CB-66E1-5348-917C-0CBC63675501}">
      <dsp:nvSpPr>
        <dsp:cNvPr id="0" name=""/>
        <dsp:cNvSpPr/>
      </dsp:nvSpPr>
      <dsp:spPr>
        <a:xfrm rot="5400000">
          <a:off x="8213753" y="-5811579"/>
          <a:ext cx="2229584" cy="13854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GB" sz="4200" b="1" kern="1200" dirty="0"/>
            <a:t>E</a:t>
          </a:r>
          <a:r>
            <a:rPr lang="en-GB" sz="4200" b="0" kern="1200" dirty="0"/>
            <a:t>liminate / Avoid</a:t>
          </a:r>
          <a:endParaRPr lang="en-GB" sz="4200" b="1" kern="1200" dirty="0"/>
        </a:p>
        <a:p>
          <a:pPr marL="285750" lvl="1" indent="-285750" algn="l" defTabSz="1866900">
            <a:lnSpc>
              <a:spcPct val="90000"/>
            </a:lnSpc>
            <a:spcBef>
              <a:spcPct val="0"/>
            </a:spcBef>
            <a:spcAft>
              <a:spcPct val="15000"/>
            </a:spcAft>
            <a:buChar char="•"/>
          </a:pPr>
          <a:r>
            <a:rPr lang="en-GB" sz="4200" b="1" kern="1200" dirty="0"/>
            <a:t>S</a:t>
          </a:r>
          <a:r>
            <a:rPr lang="en-GB" sz="4200" b="0" kern="1200" dirty="0"/>
            <a:t>ubstitute</a:t>
          </a:r>
          <a:endParaRPr lang="en-GB" sz="4200" b="1" kern="1200" dirty="0"/>
        </a:p>
        <a:p>
          <a:pPr marL="285750" lvl="1" indent="-285750" algn="l" defTabSz="1866900">
            <a:lnSpc>
              <a:spcPct val="90000"/>
            </a:lnSpc>
            <a:spcBef>
              <a:spcPct val="0"/>
            </a:spcBef>
            <a:spcAft>
              <a:spcPct val="15000"/>
            </a:spcAft>
            <a:buChar char="•"/>
          </a:pPr>
          <a:r>
            <a:rPr lang="en-GB" sz="4200" b="1" kern="1200" dirty="0"/>
            <a:t>E</a:t>
          </a:r>
          <a:r>
            <a:rPr lang="en-GB" sz="4200" b="0" kern="1200" dirty="0"/>
            <a:t>ngineering</a:t>
          </a:r>
          <a:endParaRPr lang="en-GB" sz="4200" b="1" kern="1200" dirty="0"/>
        </a:p>
      </dsp:txBody>
      <dsp:txXfrm rot="-5400000">
        <a:off x="2401091" y="109922"/>
        <a:ext cx="13746070" cy="2011906"/>
      </dsp:txXfrm>
    </dsp:sp>
    <dsp:sp modelId="{E29AA8D9-0988-2447-AC42-D31FC2361287}">
      <dsp:nvSpPr>
        <dsp:cNvPr id="0" name=""/>
        <dsp:cNvSpPr/>
      </dsp:nvSpPr>
      <dsp:spPr>
        <a:xfrm rot="5400000">
          <a:off x="-514519" y="3760546"/>
          <a:ext cx="3430129" cy="24010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dirty="0"/>
            <a:t>Procedural Measures</a:t>
          </a:r>
        </a:p>
      </dsp:txBody>
      <dsp:txXfrm rot="-5400000">
        <a:off x="1" y="4446571"/>
        <a:ext cx="2401090" cy="1029039"/>
      </dsp:txXfrm>
    </dsp:sp>
    <dsp:sp modelId="{5EF4E0E3-0983-0F48-B5E4-E76B78482931}">
      <dsp:nvSpPr>
        <dsp:cNvPr id="0" name=""/>
        <dsp:cNvSpPr/>
      </dsp:nvSpPr>
      <dsp:spPr>
        <a:xfrm rot="5400000">
          <a:off x="8213753" y="-2566635"/>
          <a:ext cx="2229584" cy="13854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GB" sz="4200" b="1" kern="1200" dirty="0"/>
            <a:t>A</a:t>
          </a:r>
          <a:r>
            <a:rPr lang="en-GB" sz="4200" b="0" kern="1200" dirty="0"/>
            <a:t>dministration</a:t>
          </a:r>
          <a:endParaRPr lang="en-GB" sz="4200" b="1" kern="1200" dirty="0"/>
        </a:p>
      </dsp:txBody>
      <dsp:txXfrm rot="-5400000">
        <a:off x="2401091" y="3354866"/>
        <a:ext cx="13746070" cy="2011906"/>
      </dsp:txXfrm>
    </dsp:sp>
    <dsp:sp modelId="{CEB8E917-40E5-8D41-B3B6-1BAB648B321A}">
      <dsp:nvSpPr>
        <dsp:cNvPr id="0" name=""/>
        <dsp:cNvSpPr/>
      </dsp:nvSpPr>
      <dsp:spPr>
        <a:xfrm rot="5400000">
          <a:off x="-514519" y="7005489"/>
          <a:ext cx="3430129" cy="24010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GB" sz="3500" kern="1200" dirty="0"/>
            <a:t>Behavioural Measures</a:t>
          </a:r>
        </a:p>
      </dsp:txBody>
      <dsp:txXfrm rot="-5400000">
        <a:off x="1" y="7691514"/>
        <a:ext cx="2401090" cy="1029039"/>
      </dsp:txXfrm>
    </dsp:sp>
    <dsp:sp modelId="{7F5563D3-C3F8-964F-922E-A08D856CA434}">
      <dsp:nvSpPr>
        <dsp:cNvPr id="0" name=""/>
        <dsp:cNvSpPr/>
      </dsp:nvSpPr>
      <dsp:spPr>
        <a:xfrm rot="5400000">
          <a:off x="8213753" y="678307"/>
          <a:ext cx="2229584" cy="138549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GB" sz="4200" b="1" kern="1200" dirty="0"/>
            <a:t>P</a:t>
          </a:r>
          <a:r>
            <a:rPr lang="en-GB" sz="4200" b="0" kern="1200" dirty="0"/>
            <a:t>ersonal Protective Equipment</a:t>
          </a:r>
          <a:endParaRPr lang="en-GB" sz="4200" b="1" kern="1200" dirty="0"/>
        </a:p>
      </dsp:txBody>
      <dsp:txXfrm rot="-5400000">
        <a:off x="2401091" y="6599809"/>
        <a:ext cx="13746070" cy="2011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34" name="Shape 134"/>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226087127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80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job/task analysis talk through SREDIM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Select the Task to be analysed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Reduce the task to steps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Evaluate the risk at each of the steps by identifying the hazards, take into account the existing controls and add in further control measures to reduce the risk</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Develop a safe system of work (</a:t>
            </a:r>
            <a:r>
              <a:rPr lang="en-GB" baseline="0" dirty="0" err="1"/>
              <a:t>SSoW</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Implement the </a:t>
            </a:r>
            <a:r>
              <a:rPr lang="en-GB" baseline="0" dirty="0" err="1"/>
              <a:t>SSoW</a:t>
            </a: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Monitor and Review</a:t>
            </a:r>
          </a:p>
          <a:p>
            <a:endParaRPr lang="en-US" dirty="0"/>
          </a:p>
        </p:txBody>
      </p:sp>
    </p:spTree>
    <p:extLst>
      <p:ext uri="{BB962C8B-B14F-4D97-AF65-F5344CB8AC3E}">
        <p14:creationId xmlns:p14="http://schemas.microsoft.com/office/powerpoint/2010/main" val="33261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Can be broadly broken down into:</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Physical</a:t>
            </a:r>
            <a:r>
              <a:rPr lang="en-GB" sz="2400" baseline="0" dirty="0"/>
              <a:t> (safety &amp; health)</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a:t>Ergonomic</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a:t>Chemical &amp; biological</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err="1"/>
              <a:t>Phsycho</a:t>
            </a:r>
            <a:r>
              <a:rPr lang="en-GB" sz="2400" baseline="0" dirty="0"/>
              <a:t>-social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baseline="0" dirty="0"/>
          </a:p>
        </p:txBody>
      </p:sp>
    </p:spTree>
    <p:extLst>
      <p:ext uri="{BB962C8B-B14F-4D97-AF65-F5344CB8AC3E}">
        <p14:creationId xmlns:p14="http://schemas.microsoft.com/office/powerpoint/2010/main" val="385154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Crew</a:t>
            </a:r>
          </a:p>
          <a:p>
            <a:r>
              <a:rPr lang="en-US" dirty="0"/>
              <a:t>Cast</a:t>
            </a:r>
          </a:p>
          <a:p>
            <a:r>
              <a:rPr lang="en-US" dirty="0"/>
              <a:t>Contractors/visitors/dailies</a:t>
            </a:r>
          </a:p>
          <a:p>
            <a:r>
              <a:rPr lang="en-US" dirty="0"/>
              <a:t>High risk roles</a:t>
            </a:r>
          </a:p>
          <a:p>
            <a:r>
              <a:rPr lang="en-US" dirty="0"/>
              <a:t>Vulnerable persons</a:t>
            </a:r>
          </a:p>
          <a:p>
            <a:r>
              <a:rPr lang="en-US" dirty="0"/>
              <a:t>Trespassers</a:t>
            </a:r>
          </a:p>
          <a:p>
            <a:endParaRPr lang="en-US" dirty="0"/>
          </a:p>
          <a:p>
            <a:r>
              <a:rPr lang="en-GB" sz="2400" dirty="0">
                <a:latin typeface="Gill Sans MT" panose="020B0502020104020203" pitchFamily="34" charset="0"/>
              </a:rPr>
              <a:t>Risk assessments must show the risk level for vulnerable persons and the additional actions needed to control the risk, examples of vulnerable persons include:</a:t>
            </a:r>
          </a:p>
          <a:p>
            <a:pPr marL="342900" indent="-342900">
              <a:buFont typeface="Arial" panose="020B0604020202020204" pitchFamily="34" charset="0"/>
              <a:buChar char="•"/>
            </a:pPr>
            <a:r>
              <a:rPr lang="en-GB" sz="2400" dirty="0">
                <a:latin typeface="Gill Sans MT" panose="020B0502020104020203" pitchFamily="34" charset="0"/>
              </a:rPr>
              <a:t>Pregnant or nursing mothers</a:t>
            </a:r>
          </a:p>
          <a:p>
            <a:pPr marL="342900" indent="-342900">
              <a:buFont typeface="Arial" panose="020B0604020202020204" pitchFamily="34" charset="0"/>
              <a:buChar char="•"/>
            </a:pPr>
            <a:r>
              <a:rPr lang="en-GB" sz="2400" dirty="0">
                <a:latin typeface="Gill Sans MT" panose="020B0502020104020203" pitchFamily="34" charset="0"/>
              </a:rPr>
              <a:t>Young persons</a:t>
            </a:r>
          </a:p>
          <a:p>
            <a:pPr marL="342900" indent="-342900">
              <a:buFont typeface="Arial" panose="020B0604020202020204" pitchFamily="34" charset="0"/>
              <a:buChar char="•"/>
            </a:pPr>
            <a:r>
              <a:rPr lang="en-GB" sz="2400" dirty="0">
                <a:latin typeface="Gill Sans MT" panose="020B0502020104020203" pitchFamily="34" charset="0"/>
              </a:rPr>
              <a:t>Disabled workers</a:t>
            </a:r>
          </a:p>
          <a:p>
            <a:pPr marL="342900" indent="-342900">
              <a:buFont typeface="Arial" panose="020B0604020202020204" pitchFamily="34" charset="0"/>
              <a:buChar char="•"/>
            </a:pPr>
            <a:r>
              <a:rPr lang="en-GB" sz="2400" dirty="0">
                <a:latin typeface="Gill Sans MT" panose="020B0502020104020203" pitchFamily="34" charset="0"/>
              </a:rPr>
              <a:t>Lone workers</a:t>
            </a:r>
          </a:p>
          <a:p>
            <a:r>
              <a:rPr lang="en-US" dirty="0"/>
              <a:t>May require specific risk assessments for vulnerable persons</a:t>
            </a:r>
          </a:p>
        </p:txBody>
      </p:sp>
    </p:spTree>
    <p:extLst>
      <p:ext uri="{BB962C8B-B14F-4D97-AF65-F5344CB8AC3E}">
        <p14:creationId xmlns:p14="http://schemas.microsoft.com/office/powerpoint/2010/main" val="426953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80000"/>
              </a:lnSpc>
              <a:spcBef>
                <a:spcPts val="2000"/>
              </a:spcBef>
              <a:spcAft>
                <a:spcPts val="0"/>
              </a:spcAft>
              <a:buClrTx/>
              <a:buSzPct val="100000"/>
              <a:buFontTx/>
              <a:buNone/>
              <a:tabLst/>
              <a:defRPr sz="2800" spc="139">
                <a:solidFill>
                  <a:srgbClr val="5B5867"/>
                </a:solidFill>
                <a:latin typeface="Curiosity-TWDC Medium"/>
                <a:ea typeface="Curiosity-TWDC Medium"/>
                <a:cs typeface="Curiosity-TWDC Medium"/>
                <a:sym typeface="Curiosity-TWDC Medium"/>
              </a:defRPr>
            </a:pPr>
            <a:r>
              <a:rPr lang="en-GB" sz="1100" dirty="0"/>
              <a:t>The 3</a:t>
            </a:r>
            <a:r>
              <a:rPr lang="en-GB" sz="1100" baseline="30000" dirty="0"/>
              <a:t>rd</a:t>
            </a:r>
            <a:r>
              <a:rPr lang="en-GB" sz="1100" dirty="0"/>
              <a:t> step</a:t>
            </a:r>
            <a:r>
              <a:rPr lang="en-GB" sz="1100" baseline="0" dirty="0"/>
              <a:t> involves using the information gathered in steps 1 &amp; 2 to estimate the magnitude of the risk and then evaluate based on current controls as to whether further controls are required.</a:t>
            </a:r>
            <a:endParaRPr lang="en-GB" sz="1100" dirty="0"/>
          </a:p>
          <a:p>
            <a:pPr marL="280736" indent="-280736" algn="l">
              <a:lnSpc>
                <a:spcPct val="80000"/>
              </a:lnSpc>
              <a:spcBef>
                <a:spcPts val="2000"/>
              </a:spcBef>
              <a:buSzPct val="100000"/>
              <a:buFontTx/>
              <a:buChar char="•"/>
              <a:defRPr sz="2800" spc="139">
                <a:solidFill>
                  <a:srgbClr val="5B5867"/>
                </a:solidFill>
                <a:latin typeface="Curiosity-TWDC Medium"/>
                <a:ea typeface="Curiosity-TWDC Medium"/>
                <a:cs typeface="Curiosity-TWDC Medium"/>
                <a:sym typeface="Curiosity-TWDC Medium"/>
              </a:defRPr>
            </a:pPr>
            <a:endParaRPr lang="en-GB" sz="2400" dirty="0">
              <a:latin typeface="Century Gothic" panose="020B0502020202020204" pitchFamily="34" charset="0"/>
            </a:endParaRPr>
          </a:p>
        </p:txBody>
      </p:sp>
    </p:spTree>
    <p:extLst>
      <p:ext uri="{BB962C8B-B14F-4D97-AF65-F5344CB8AC3E}">
        <p14:creationId xmlns:p14="http://schemas.microsoft.com/office/powerpoint/2010/main" val="421082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Estimation</a:t>
            </a:r>
            <a:r>
              <a:rPr lang="en-GB" dirty="0"/>
              <a:t> = magnitude</a:t>
            </a:r>
            <a:r>
              <a:rPr lang="en-GB" baseline="0" dirty="0"/>
              <a:t> of risk (likelihood &amp; severity) – Calculating Risk Rating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latin typeface="Gill Sans MT" panose="020B0502020104020203" pitchFamily="34" charset="0"/>
              </a:rPr>
              <a:t>There are various risk evaluation methods, qualitative, semi-quantitative and quantitative</a:t>
            </a:r>
          </a:p>
          <a:p>
            <a:pPr marL="0" indent="0">
              <a:lnSpc>
                <a:spcPct val="150000"/>
              </a:lnSpc>
              <a:buFont typeface="Arial" panose="020B0604020202020204" pitchFamily="34" charset="0"/>
              <a:buNone/>
            </a:pPr>
            <a:r>
              <a:rPr lang="en-GB" sz="2400" dirty="0">
                <a:latin typeface="Gill Sans MT" panose="020B0502020104020203" pitchFamily="34" charset="0"/>
              </a:rPr>
              <a:t>We use a simple matrix of numbers to decide on levels of likelihood and probably severity of harm, a semi-quantitative</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2400" dirty="0">
                <a:latin typeface="Gill Sans MT" panose="020B0502020104020203" pitchFamily="34" charset="0"/>
              </a:rPr>
              <a:t>The multiplication of these numbers provides a risk rating</a:t>
            </a:r>
            <a:endParaRPr lang="en-GB" baseline="0" dirty="0"/>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b="1" baseline="0" dirty="0"/>
              <a:t>Evaluation</a:t>
            </a:r>
            <a:r>
              <a:rPr lang="en-GB" baseline="0" dirty="0"/>
              <a:t> = Using risk matrix</a:t>
            </a:r>
            <a:endParaRPr lang="en-GB" dirty="0"/>
          </a:p>
          <a:p>
            <a:endParaRPr lang="en-US" dirty="0"/>
          </a:p>
          <a:p>
            <a:pPr lvl="0">
              <a:spcAft>
                <a:spcPts val="1500"/>
              </a:spcAft>
            </a:pPr>
            <a:r>
              <a:rPr lang="en-GB" sz="2400" b="1" dirty="0">
                <a:solidFill>
                  <a:schemeClr val="tx2"/>
                </a:solidFill>
                <a:latin typeface="Candara" panose="020E0502030303020204" pitchFamily="34" charset="0"/>
              </a:rPr>
              <a:t>Considerations when calculating risk ratings and evaluating risks: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Don’t overthink the process, select the most reasonable levels (what is most likely to happen, not worst case scenario)</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Consider past injuries, near misses of accidents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Consider the impact of already existing controls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Legal Standards and government (HSE) guidance/ACOPS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Similar industries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Document any additional controls put in place, then calculate residual risk to ensure lowered to an acceptable level</a:t>
            </a:r>
          </a:p>
          <a:p>
            <a:pPr marL="285750" lvl="0" indent="-285750">
              <a:spcAft>
                <a:spcPts val="1500"/>
              </a:spcAft>
              <a:buFont typeface="Arial" panose="020B0604020202020204" pitchFamily="34" charset="0"/>
              <a:buChar char="•"/>
            </a:pPr>
            <a:endParaRPr lang="en-GB" sz="2400" dirty="0">
              <a:solidFill>
                <a:schemeClr val="tx2"/>
              </a:solidFill>
              <a:latin typeface="Candara" panose="020E0502030303020204" pitchFamily="34" charset="0"/>
            </a:endParaRPr>
          </a:p>
          <a:p>
            <a:pPr marL="285750" lvl="0" indent="-285750">
              <a:spcAft>
                <a:spcPts val="1500"/>
              </a:spcAft>
              <a:buFont typeface="Arial" panose="020B0604020202020204" pitchFamily="34" charset="0"/>
              <a:buChar char="•"/>
            </a:pPr>
            <a:endParaRPr lang="en-GB" sz="2400" dirty="0">
              <a:solidFill>
                <a:schemeClr val="tx2"/>
              </a:solidFill>
              <a:latin typeface="Candara" panose="020E0502030303020204" pitchFamily="34" charset="0"/>
            </a:endParaRPr>
          </a:p>
          <a:p>
            <a:pPr lvl="0">
              <a:spcAft>
                <a:spcPts val="1500"/>
              </a:spcAft>
            </a:pPr>
            <a:r>
              <a:rPr lang="en-GB" sz="2400" b="1" dirty="0">
                <a:solidFill>
                  <a:schemeClr val="tx2"/>
                </a:solidFill>
                <a:latin typeface="Candara" panose="020E0502030303020204" pitchFamily="34" charset="0"/>
              </a:rPr>
              <a:t>The following should be considered when deciding on any further controls required:</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How high is the current risk rather/how robust are the existing controls?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What actual level of risk reduction will you achieve with further controls?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What money, time and resources will be demanded?</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Who is going to be responsible for implementing these controls?</a:t>
            </a:r>
          </a:p>
          <a:p>
            <a:pPr marL="285750" lvl="0" indent="-285750">
              <a:spcAft>
                <a:spcPts val="1500"/>
              </a:spcAft>
              <a:buFont typeface="Arial" panose="020B0604020202020204" pitchFamily="34" charset="0"/>
              <a:buChar char="•"/>
            </a:pPr>
            <a:r>
              <a:rPr lang="en-GB" sz="2400" dirty="0">
                <a:solidFill>
                  <a:schemeClr val="tx2"/>
                </a:solidFill>
                <a:latin typeface="Candara" panose="020E0502030303020204" pitchFamily="34" charset="0"/>
              </a:rPr>
              <a:t>Is the risk being controlled ‘so far as is reasonably practicable?</a:t>
            </a:r>
          </a:p>
          <a:p>
            <a:pPr marL="285750" lvl="0" indent="-285750">
              <a:spcAft>
                <a:spcPts val="1500"/>
              </a:spcAft>
              <a:buFont typeface="Arial" panose="020B0604020202020204" pitchFamily="34" charset="0"/>
              <a:buChar char="•"/>
            </a:pPr>
            <a:endParaRPr lang="en-GB" sz="2400" dirty="0">
              <a:solidFill>
                <a:schemeClr val="tx2"/>
              </a:solidFill>
              <a:latin typeface="Candara" panose="020E0502030303020204" pitchFamily="34" charset="0"/>
            </a:endParaRPr>
          </a:p>
          <a:p>
            <a:endParaRPr lang="en-US" dirty="0"/>
          </a:p>
        </p:txBody>
      </p:sp>
    </p:spTree>
    <p:extLst>
      <p:ext uri="{BB962C8B-B14F-4D97-AF65-F5344CB8AC3E}">
        <p14:creationId xmlns:p14="http://schemas.microsoft.com/office/powerpoint/2010/main" val="480758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600"/>
              </a:spcAft>
            </a:pPr>
            <a:r>
              <a:rPr lang="en-GB" sz="2400" b="1" dirty="0">
                <a:solidFill>
                  <a:schemeClr val="tx2"/>
                </a:solidFill>
                <a:latin typeface="Candara" panose="020E0502030303020204" pitchFamily="34" charset="0"/>
              </a:rPr>
              <a:t>Absolute</a:t>
            </a:r>
          </a:p>
          <a:p>
            <a:pPr lvl="0">
              <a:spcAft>
                <a:spcPts val="600"/>
              </a:spcAft>
            </a:pPr>
            <a:r>
              <a:rPr lang="en-GB" sz="2400" dirty="0">
                <a:solidFill>
                  <a:schemeClr val="tx2"/>
                </a:solidFill>
                <a:latin typeface="Candara" panose="020E0502030303020204" pitchFamily="34" charset="0"/>
              </a:rPr>
              <a:t>Means we have a statutory duty to put in place (e.g. the inspection of fall arrest equipment under Regulation 12 of the Working at height Regulations 2005)</a:t>
            </a:r>
          </a:p>
          <a:p>
            <a:pPr lvl="0">
              <a:spcAft>
                <a:spcPts val="600"/>
              </a:spcAft>
            </a:pPr>
            <a:r>
              <a:rPr lang="en-GB" sz="2400" b="1" dirty="0">
                <a:solidFill>
                  <a:schemeClr val="tx2"/>
                </a:solidFill>
                <a:latin typeface="Candara" panose="020E0502030303020204" pitchFamily="34" charset="0"/>
              </a:rPr>
              <a:t>Practicable</a:t>
            </a:r>
            <a:endParaRPr lang="en-GB" sz="2400" dirty="0">
              <a:solidFill>
                <a:schemeClr val="tx2"/>
              </a:solidFill>
              <a:latin typeface="Candara" panose="020E0502030303020204" pitchFamily="34" charset="0"/>
            </a:endParaRPr>
          </a:p>
          <a:p>
            <a:pPr lvl="0">
              <a:spcAft>
                <a:spcPts val="600"/>
              </a:spcAft>
            </a:pPr>
            <a:r>
              <a:rPr lang="en-GB" sz="2400" dirty="0">
                <a:solidFill>
                  <a:schemeClr val="tx2"/>
                </a:solidFill>
                <a:latin typeface="Candara" panose="020E0502030303020204" pitchFamily="34" charset="0"/>
              </a:rPr>
              <a:t>In the light of current knowledge and invention we must comply with the legal requirement, regardless of costs associated with implementation (e.g. Regulation 11 of the Provision and Use of Work Equipment Regulations 1998 states machinery must be guarded so far as is practicable)</a:t>
            </a:r>
          </a:p>
          <a:p>
            <a:pPr lvl="0">
              <a:spcAft>
                <a:spcPts val="600"/>
              </a:spcAft>
            </a:pPr>
            <a:r>
              <a:rPr lang="en-GB" sz="2400" b="1" dirty="0">
                <a:solidFill>
                  <a:schemeClr val="tx2"/>
                </a:solidFill>
                <a:latin typeface="Candara" panose="020E0502030303020204" pitchFamily="34" charset="0"/>
              </a:rPr>
              <a:t>Reasonably Practicable</a:t>
            </a:r>
          </a:p>
          <a:p>
            <a:pPr lvl="0">
              <a:spcAft>
                <a:spcPts val="600"/>
              </a:spcAft>
            </a:pPr>
            <a:r>
              <a:rPr lang="en-GB" sz="2400" dirty="0">
                <a:solidFill>
                  <a:schemeClr val="tx2"/>
                </a:solidFill>
                <a:latin typeface="Candara" panose="020E0502030303020204" pitchFamily="34" charset="0"/>
              </a:rPr>
              <a:t>The balance of cost versus benefits of risk reduction.  A judgement must be made between the risk on the one hand and the sacrifice (in terms of time, effort and money) on the other.</a:t>
            </a:r>
          </a:p>
          <a:p>
            <a:endParaRPr lang="en-US" dirty="0"/>
          </a:p>
        </p:txBody>
      </p:sp>
    </p:spTree>
    <p:extLst>
      <p:ext uri="{BB962C8B-B14F-4D97-AF65-F5344CB8AC3E}">
        <p14:creationId xmlns:p14="http://schemas.microsoft.com/office/powerpoint/2010/main" val="213175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principles of prevention:</a:t>
            </a:r>
          </a:p>
          <a:p>
            <a:endParaRPr lang="en-US" dirty="0"/>
          </a:p>
          <a:p>
            <a:pPr lvl="0">
              <a:spcAft>
                <a:spcPts val="600"/>
              </a:spcAft>
            </a:pPr>
            <a:r>
              <a:rPr lang="en-GB" sz="2400" b="1" dirty="0">
                <a:solidFill>
                  <a:schemeClr val="tx2"/>
                </a:solidFill>
                <a:latin typeface="Candara" panose="020E0502030303020204" pitchFamily="34" charset="0"/>
              </a:rPr>
              <a:t>Regulation 4 of the MHSWR 1999 states where an employer implements preventative and/or protective measures he must do it on the basis of the following principles:</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Avoiding the risks altogether</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Evaluating the risks which cannot be avoided by carrying out a risk assessment</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Combating risks at source</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Adapting work to the individual, especially with regards to the design of workplaces, the choice of work equipment and methods</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Taking advantage of technological progress which may improve safety</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Replacing the dangerous with the non dangerous or the less dangerous</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Developing an overall prevention policy</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Giving collective protective measures priority over individual protective measures</a:t>
            </a:r>
          </a:p>
          <a:p>
            <a:pPr marL="285750" lvl="0" indent="-285750">
              <a:spcAft>
                <a:spcPts val="600"/>
              </a:spcAft>
              <a:buFont typeface="Arial" panose="020B0604020202020204" pitchFamily="34" charset="0"/>
              <a:buChar char="•"/>
            </a:pPr>
            <a:r>
              <a:rPr lang="en-GB" sz="2400" dirty="0">
                <a:solidFill>
                  <a:schemeClr val="tx2"/>
                </a:solidFill>
                <a:latin typeface="Candara" panose="020E0502030303020204" pitchFamily="34" charset="0"/>
              </a:rPr>
              <a:t>Giving appropriate instruction to employees.</a:t>
            </a:r>
          </a:p>
          <a:p>
            <a:endParaRPr lang="en-US" dirty="0"/>
          </a:p>
          <a:p>
            <a:r>
              <a:rPr lang="en-US" dirty="0"/>
              <a:t>Another acronym to mention briefly, ERICPD:</a:t>
            </a:r>
          </a:p>
          <a:p>
            <a:r>
              <a:rPr lang="en-US" dirty="0"/>
              <a:t>Eliminate</a:t>
            </a:r>
          </a:p>
          <a:p>
            <a:r>
              <a:rPr lang="en-US" dirty="0"/>
              <a:t>Replace</a:t>
            </a:r>
          </a:p>
          <a:p>
            <a:r>
              <a:rPr lang="en-US" dirty="0"/>
              <a:t>Isolate</a:t>
            </a:r>
          </a:p>
          <a:p>
            <a:r>
              <a:rPr lang="en-US" dirty="0"/>
              <a:t>Control</a:t>
            </a:r>
          </a:p>
          <a:p>
            <a:r>
              <a:rPr lang="en-US" dirty="0"/>
              <a:t>PPE</a:t>
            </a:r>
          </a:p>
          <a:p>
            <a:r>
              <a:rPr lang="en-US" dirty="0"/>
              <a:t>Display / discipline</a:t>
            </a:r>
          </a:p>
        </p:txBody>
      </p:sp>
    </p:spTree>
    <p:extLst>
      <p:ext uri="{BB962C8B-B14F-4D97-AF65-F5344CB8AC3E}">
        <p14:creationId xmlns:p14="http://schemas.microsoft.com/office/powerpoint/2010/main" val="170613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5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53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17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178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risk assessments are not just a tick box exercise or a paper exercise to be completed and filled away and forgotten about. They are there to ensure we think about the hazards in our workplace and put controls in place to protect our cast/crew. They will only be effective if those carrying out the activities are familiar with them and understand the controls they should be following. HODs and supervisors have a legal responsibility to ensure those under their control are familiar with the hazards and associated controls in the workplace so must ensure all crew have read and understood the risk assessments related to their work/workplace.</a:t>
            </a:r>
          </a:p>
          <a:p>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GB" sz="2000" baseline="0"/>
              <a:t>Remind assessors the production safety department is here to support throughout this process</a:t>
            </a:r>
            <a:endParaRPr lang="en-GB" sz="2000"/>
          </a:p>
          <a:p>
            <a:endParaRPr lang="en-US" dirty="0"/>
          </a:p>
        </p:txBody>
      </p:sp>
    </p:spTree>
    <p:extLst>
      <p:ext uri="{BB962C8B-B14F-4D97-AF65-F5344CB8AC3E}">
        <p14:creationId xmlns:p14="http://schemas.microsoft.com/office/powerpoint/2010/main" val="365624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Aft>
                <a:spcPts val="1500"/>
              </a:spcAft>
              <a:buFont typeface="Arial" panose="020B0604020202020204" pitchFamily="34" charset="0"/>
              <a:buChar char="•"/>
            </a:pPr>
            <a:r>
              <a:rPr lang="en-GB" b="0" dirty="0">
                <a:solidFill>
                  <a:schemeClr val="tx2"/>
                </a:solidFill>
                <a:latin typeface="InspireTWDC" pitchFamily="2" charset="77"/>
              </a:rPr>
              <a:t>Understand the reasons why we assess risk, including our legal requirements</a:t>
            </a:r>
          </a:p>
          <a:p>
            <a:pPr marL="342900" lvl="0" indent="-342900">
              <a:lnSpc>
                <a:spcPct val="150000"/>
              </a:lnSpc>
              <a:spcAft>
                <a:spcPts val="1500"/>
              </a:spcAft>
              <a:buFont typeface="Arial" panose="020B0604020202020204" pitchFamily="34" charset="0"/>
              <a:buChar char="•"/>
            </a:pPr>
            <a:r>
              <a:rPr lang="en-GB" b="0" dirty="0">
                <a:solidFill>
                  <a:schemeClr val="tx2"/>
                </a:solidFill>
                <a:latin typeface="InspireTWDC" pitchFamily="2" charset="77"/>
              </a:rPr>
              <a:t>To be able to identify a range of different hazard identification techniques</a:t>
            </a:r>
          </a:p>
          <a:p>
            <a:pPr marL="342900" lvl="0" indent="-342900">
              <a:lnSpc>
                <a:spcPct val="150000"/>
              </a:lnSpc>
              <a:spcAft>
                <a:spcPts val="1500"/>
              </a:spcAft>
              <a:buFont typeface="Arial" panose="020B0604020202020204" pitchFamily="34" charset="0"/>
              <a:buChar char="•"/>
            </a:pPr>
            <a:r>
              <a:rPr lang="en-GB" b="0" dirty="0">
                <a:solidFill>
                  <a:schemeClr val="tx2"/>
                </a:solidFill>
                <a:latin typeface="InspireTWDC" pitchFamily="2" charset="77"/>
              </a:rPr>
              <a:t>Understand the hierarchy of control and its implementation</a:t>
            </a:r>
          </a:p>
          <a:p>
            <a:pPr marL="342900" lvl="0" indent="-342900">
              <a:lnSpc>
                <a:spcPct val="150000"/>
              </a:lnSpc>
              <a:spcAft>
                <a:spcPts val="1500"/>
              </a:spcAft>
              <a:buFont typeface="Arial" panose="020B0604020202020204" pitchFamily="34" charset="0"/>
              <a:buChar char="•"/>
            </a:pPr>
            <a:r>
              <a:rPr lang="en-GB" b="0" dirty="0">
                <a:solidFill>
                  <a:schemeClr val="tx2"/>
                </a:solidFill>
                <a:latin typeface="InspireTWDC" pitchFamily="2" charset="77"/>
              </a:rPr>
              <a:t>Become competent in assessing risk levels using a semi-quantitative matrix</a:t>
            </a:r>
          </a:p>
          <a:p>
            <a:pPr marL="342900" lvl="0" indent="-342900">
              <a:lnSpc>
                <a:spcPct val="150000"/>
              </a:lnSpc>
              <a:spcAft>
                <a:spcPts val="1500"/>
              </a:spcAft>
              <a:buFont typeface="Arial" panose="020B0604020202020204" pitchFamily="34" charset="0"/>
              <a:buChar char="•"/>
            </a:pPr>
            <a:r>
              <a:rPr lang="en-GB" b="0" dirty="0">
                <a:solidFill>
                  <a:schemeClr val="tx2"/>
                </a:solidFill>
                <a:latin typeface="InspireTWDC" pitchFamily="2" charset="77"/>
              </a:rPr>
              <a:t>Understand the requirements to monitor and  review risk assessments</a:t>
            </a:r>
          </a:p>
          <a:p>
            <a:endParaRPr lang="en-US" dirty="0"/>
          </a:p>
        </p:txBody>
      </p:sp>
    </p:spTree>
    <p:extLst>
      <p:ext uri="{BB962C8B-B14F-4D97-AF65-F5344CB8AC3E}">
        <p14:creationId xmlns:p14="http://schemas.microsoft.com/office/powerpoint/2010/main" val="359586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latin typeface="InspireTWDC" pitchFamily="2" charset="77"/>
              </a:rPr>
              <a:t>Moral Reasons</a:t>
            </a:r>
            <a:r>
              <a:rPr lang="en-GB" sz="2400" dirty="0">
                <a:latin typeface="InspireTWDC" pitchFamily="2" charset="77"/>
              </a:rPr>
              <a:t> – We have a moral duty to ensure the safety and well being of those working on our productions as well as those affected by our production such as vendors and the pubic when on 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prstClr val="black">
                    <a:lumMod val="85000"/>
                    <a:lumOff val="15000"/>
                  </a:prstClr>
                </a:solidFill>
                <a:latin typeface="InspireTWDC" pitchFamily="2" charset="77"/>
              </a:rPr>
              <a:t>We also all have a common law duty of care to take reasonable care of others affected by our acts or omissions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latin typeface="InspireTWDC" pitchFamily="2" charset="77"/>
            </a:endParaRPr>
          </a:p>
          <a:p>
            <a:pPr>
              <a:lnSpc>
                <a:spcPct val="150000"/>
              </a:lnSpc>
            </a:pPr>
            <a:r>
              <a:rPr lang="en-GB" sz="2400" b="1" dirty="0">
                <a:latin typeface="InspireTWDC" pitchFamily="2" charset="77"/>
              </a:rPr>
              <a:t>Legal Requirements</a:t>
            </a:r>
            <a:r>
              <a:rPr lang="en-GB" sz="2400" b="0" dirty="0">
                <a:latin typeface="InspireTWDC" pitchFamily="2" charset="77"/>
              </a:rPr>
              <a:t>:</a:t>
            </a:r>
          </a:p>
          <a:p>
            <a:pPr marL="0" marR="0" indent="0" algn="l" defTabSz="914400" rtl="0" eaLnBrk="1" fontAlgn="auto" latinLnBrk="0" hangingPunct="1">
              <a:lnSpc>
                <a:spcPct val="150000"/>
              </a:lnSpc>
              <a:spcBef>
                <a:spcPts val="0"/>
              </a:spcBef>
              <a:spcAft>
                <a:spcPts val="0"/>
              </a:spcAft>
              <a:buClrTx/>
              <a:buSzTx/>
              <a:buFontTx/>
              <a:buNone/>
              <a:tabLst/>
              <a:defRPr/>
            </a:pPr>
            <a:r>
              <a:rPr lang="en-GB" sz="2400" dirty="0">
                <a:latin typeface="InspireTWDC" pitchFamily="2" charset="77"/>
              </a:rPr>
              <a:t>Failure to assess risk can lead to accidents, injuries and near misses and can result in: </a:t>
            </a:r>
          </a:p>
          <a:p>
            <a:pPr>
              <a:lnSpc>
                <a:spcPct val="150000"/>
              </a:lnSpc>
            </a:pPr>
            <a:r>
              <a:rPr lang="en-GB" sz="2400" b="0" dirty="0">
                <a:latin typeface="InspireTWDC" pitchFamily="2" charset="77"/>
              </a:rPr>
              <a:t>Preventative action</a:t>
            </a:r>
            <a:r>
              <a:rPr lang="en-GB" sz="2400" b="0" baseline="0" dirty="0">
                <a:latin typeface="InspireTWDC" pitchFamily="2" charset="77"/>
              </a:rPr>
              <a:t> – Prohibition notices</a:t>
            </a:r>
          </a:p>
          <a:p>
            <a:pPr>
              <a:lnSpc>
                <a:spcPct val="150000"/>
              </a:lnSpc>
            </a:pPr>
            <a:r>
              <a:rPr lang="en-GB" sz="2400" b="0" baseline="0" dirty="0">
                <a:latin typeface="InspireTWDC" pitchFamily="2" charset="77"/>
              </a:rPr>
              <a:t>Punitive action – Unlimited fines and up to 2 years in prison</a:t>
            </a:r>
          </a:p>
          <a:p>
            <a:pPr>
              <a:lnSpc>
                <a:spcPct val="150000"/>
              </a:lnSpc>
            </a:pPr>
            <a:r>
              <a:rPr lang="en-GB" sz="2400" b="0" baseline="0" dirty="0">
                <a:latin typeface="InspireTWDC" pitchFamily="2" charset="77"/>
              </a:rPr>
              <a:t>Compensatory actions – Towards both employees and others for workplace accidents and ill-health</a:t>
            </a:r>
            <a:endParaRPr lang="en-GB" sz="2400" dirty="0">
              <a:latin typeface="InspireTWDC" pitchFamily="2" charset="77"/>
            </a:endParaRPr>
          </a:p>
          <a:p>
            <a:pPr>
              <a:lnSpc>
                <a:spcPct val="150000"/>
              </a:lnSpc>
            </a:pPr>
            <a:r>
              <a:rPr lang="en-GB" dirty="0">
                <a:latin typeface="InspireTWDC" pitchFamily="2" charset="77"/>
              </a:rPr>
              <a:t>Statutory duty under HSAWA</a:t>
            </a:r>
            <a:r>
              <a:rPr lang="en-GB" baseline="0" dirty="0">
                <a:latin typeface="InspireTWDC" pitchFamily="2" charset="77"/>
              </a:rPr>
              <a:t> 1974 and Management of H&amp;S at Work Regs 1999 to protect all those affected by our work activities</a:t>
            </a:r>
          </a:p>
          <a:p>
            <a:pPr>
              <a:lnSpc>
                <a:spcPct val="150000"/>
              </a:lnSpc>
            </a:pPr>
            <a:endParaRPr lang="en-GB" baseline="0" dirty="0">
              <a:latin typeface="InspireTWDC" pitchFamily="2" charset="77"/>
            </a:endParaRPr>
          </a:p>
          <a:p>
            <a:pPr>
              <a:lnSpc>
                <a:spcPct val="150000"/>
              </a:lnSpc>
            </a:pPr>
            <a:r>
              <a:rPr lang="en-GB" sz="2400" b="1" dirty="0">
                <a:latin typeface="InspireTWDC" pitchFamily="2" charset="77"/>
              </a:rPr>
              <a:t>Financial Considerations – </a:t>
            </a:r>
            <a:r>
              <a:rPr lang="en-GB" sz="2400" b="0" dirty="0">
                <a:latin typeface="InspireTWDC" pitchFamily="2" charset="77"/>
              </a:rPr>
              <a:t>Ask the group for examples of the costs of not managing H&amp;S</a:t>
            </a:r>
            <a:endParaRPr lang="en-GB" sz="2400" dirty="0">
              <a:latin typeface="InspireTWDC" pitchFamily="2" charset="77"/>
            </a:endParaRPr>
          </a:p>
          <a:p>
            <a:pPr>
              <a:lnSpc>
                <a:spcPct val="150000"/>
              </a:lnSpc>
            </a:pPr>
            <a:r>
              <a:rPr lang="en-GB" sz="2400" dirty="0">
                <a:latin typeface="InspireTWDC" pitchFamily="2" charset="77"/>
              </a:rPr>
              <a:t>Direct</a:t>
            </a:r>
            <a:r>
              <a:rPr lang="en-GB" sz="2400" baseline="0" dirty="0">
                <a:latin typeface="InspireTWDC" pitchFamily="2" charset="77"/>
              </a:rPr>
              <a:t> Costs – Fines, Fee for intervention, compensation, legal fees, medical costs, damage to equipment, materials, property, environment</a:t>
            </a:r>
          </a:p>
          <a:p>
            <a:pPr>
              <a:lnSpc>
                <a:spcPct val="150000"/>
              </a:lnSpc>
            </a:pPr>
            <a:r>
              <a:rPr lang="en-GB" sz="2400" baseline="0" dirty="0">
                <a:latin typeface="InspireTWDC" pitchFamily="2" charset="77"/>
              </a:rPr>
              <a:t>Indirect costs – Time due to interference with service/production schedule (lost business), replacement staff costs, incident investigation, completion of any actions</a:t>
            </a:r>
          </a:p>
          <a:p>
            <a:pPr>
              <a:lnSpc>
                <a:spcPct val="150000"/>
              </a:lnSpc>
            </a:pPr>
            <a:r>
              <a:rPr lang="en-GB" sz="2400" baseline="0" dirty="0">
                <a:latin typeface="InspireTWDC" pitchFamily="2" charset="77"/>
              </a:rPr>
              <a:t>Insured costs – Employee/3</a:t>
            </a:r>
            <a:r>
              <a:rPr lang="en-GB" sz="2400" baseline="30000" dirty="0">
                <a:latin typeface="InspireTWDC" pitchFamily="2" charset="77"/>
              </a:rPr>
              <a:t>rd</a:t>
            </a:r>
            <a:r>
              <a:rPr lang="en-GB" sz="2400" baseline="0" dirty="0">
                <a:latin typeface="InspireTWDC" pitchFamily="2" charset="77"/>
              </a:rPr>
              <a:t> party compensation, damage to buildings and plant, damage to vehicles, equipment and tools, medical costs, legal fees</a:t>
            </a:r>
          </a:p>
          <a:p>
            <a:pPr>
              <a:lnSpc>
                <a:spcPct val="150000"/>
              </a:lnSpc>
            </a:pPr>
            <a:r>
              <a:rPr lang="en-GB" sz="2400" baseline="0" dirty="0">
                <a:latin typeface="InspireTWDC" pitchFamily="2" charset="77"/>
              </a:rPr>
              <a:t>Uninsured costs – Product and materials damage, clean up costs, delays and weakened morale, overtime and temp labour, investigation time, fines, increase in insurance premiums, effect on goodwill and reputation</a:t>
            </a:r>
          </a:p>
          <a:p>
            <a:pPr>
              <a:lnSpc>
                <a:spcPct val="150000"/>
              </a:lnSpc>
            </a:pPr>
            <a:endParaRPr lang="en-GB" sz="2400" baseline="0" dirty="0">
              <a:latin typeface="InspireTWDC" pitchFamily="2" charset="77"/>
            </a:endParaRPr>
          </a:p>
        </p:txBody>
      </p:sp>
    </p:spTree>
    <p:extLst>
      <p:ext uri="{BB962C8B-B14F-4D97-AF65-F5344CB8AC3E}">
        <p14:creationId xmlns:p14="http://schemas.microsoft.com/office/powerpoint/2010/main" val="32361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Gill Sans MT" panose="020B0502020104020203" pitchFamily="34" charset="0"/>
              </a:rPr>
              <a:t>ASK</a:t>
            </a:r>
            <a:r>
              <a:rPr lang="en-GB" b="0" baseline="0" dirty="0">
                <a:latin typeface="Gill Sans MT" panose="020B0502020104020203" pitchFamily="34" charset="0"/>
              </a:rPr>
              <a:t> GROUP TO GIVE EACH DEFINITION</a:t>
            </a:r>
            <a:endParaRPr lang="en-GB" b="0" dirty="0">
              <a:latin typeface="Gill Sans MT" panose="020B0502020104020203" pitchFamily="34" charset="0"/>
            </a:endParaRPr>
          </a:p>
          <a:p>
            <a:r>
              <a:rPr lang="en-GB" b="1" dirty="0">
                <a:latin typeface="Gill Sans MT" panose="020B0502020104020203" pitchFamily="34" charset="0"/>
              </a:rPr>
              <a:t>Hazard</a:t>
            </a:r>
            <a:r>
              <a:rPr lang="en-GB" dirty="0">
                <a:latin typeface="Gill Sans MT" panose="020B0502020104020203" pitchFamily="34" charset="0"/>
              </a:rPr>
              <a:t> – </a:t>
            </a:r>
            <a:r>
              <a:rPr lang="en-GB" sz="2400" b="0" i="0" u="none" strike="noStrike" kern="1200" baseline="0" dirty="0">
                <a:solidFill>
                  <a:schemeClr val="tx1"/>
                </a:solidFill>
                <a:latin typeface="+mn-lt"/>
                <a:ea typeface="+mn-ea"/>
                <a:cs typeface="+mn-cs"/>
              </a:rPr>
              <a:t>is an article, substance, machine installation, condition or situation with a potential to cause harm or loss, or both. </a:t>
            </a:r>
          </a:p>
          <a:p>
            <a:pPr>
              <a:lnSpc>
                <a:spcPct val="150000"/>
              </a:lnSpc>
            </a:pPr>
            <a:r>
              <a:rPr lang="en-GB" b="1" dirty="0">
                <a:latin typeface="Gill Sans MT" panose="020B0502020104020203" pitchFamily="34" charset="0"/>
              </a:rPr>
              <a:t>Likelihood</a:t>
            </a:r>
            <a:r>
              <a:rPr lang="en-GB" dirty="0">
                <a:latin typeface="Gill Sans MT" panose="020B0502020104020203" pitchFamily="34" charset="0"/>
              </a:rPr>
              <a:t> – The chance of a hazard causing harm</a:t>
            </a:r>
            <a:endParaRPr lang="en-GB" b="1" dirty="0">
              <a:latin typeface="Gill Sans MT" panose="020B0502020104020203" pitchFamily="34" charset="0"/>
            </a:endParaRPr>
          </a:p>
          <a:p>
            <a:pPr>
              <a:lnSpc>
                <a:spcPct val="150000"/>
              </a:lnSpc>
            </a:pPr>
            <a:r>
              <a:rPr lang="en-GB" b="1" dirty="0">
                <a:latin typeface="Gill Sans MT" panose="020B0502020104020203" pitchFamily="34" charset="0"/>
              </a:rPr>
              <a:t>Severity</a:t>
            </a:r>
            <a:r>
              <a:rPr lang="en-GB" dirty="0">
                <a:latin typeface="Gill Sans MT" panose="020B0502020104020203" pitchFamily="34" charset="0"/>
              </a:rPr>
              <a:t> – How severe the outcome of the hazard could be</a:t>
            </a:r>
            <a:endParaRPr lang="en-GB" b="1" dirty="0">
              <a:latin typeface="Gill Sans MT" panose="020B0502020104020203"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GB" b="1" dirty="0">
                <a:latin typeface="Gill Sans MT" panose="020B0502020104020203" pitchFamily="34" charset="0"/>
              </a:rPr>
              <a:t>Risk</a:t>
            </a:r>
            <a:r>
              <a:rPr lang="en-GB" dirty="0">
                <a:latin typeface="Gill Sans MT" panose="020B0502020104020203" pitchFamily="34" charset="0"/>
              </a:rPr>
              <a:t> – A combination of the likelihood of a hazard being realised and the severity of the outcome</a:t>
            </a:r>
          </a:p>
          <a:p>
            <a:pPr>
              <a:lnSpc>
                <a:spcPct val="150000"/>
              </a:lnSpc>
            </a:pPr>
            <a:r>
              <a:rPr lang="en-GB" b="1" dirty="0">
                <a:latin typeface="Gill Sans MT" panose="020B0502020104020203" pitchFamily="34" charset="0"/>
              </a:rPr>
              <a:t>Risk Assessment</a:t>
            </a:r>
            <a:r>
              <a:rPr lang="en-GB" dirty="0">
                <a:latin typeface="Gill Sans MT" panose="020B0502020104020203" pitchFamily="34" charset="0"/>
              </a:rPr>
              <a:t> – Evaluating risks and deciding if control measures are suitably</a:t>
            </a:r>
            <a:r>
              <a:rPr lang="en-GB" baseline="0" dirty="0">
                <a:latin typeface="Gill Sans MT" panose="020B0502020104020203" pitchFamily="34" charset="0"/>
              </a:rPr>
              <a:t> sufficient to </a:t>
            </a:r>
            <a:r>
              <a:rPr lang="en-GB" dirty="0">
                <a:latin typeface="Gill Sans MT" panose="020B0502020104020203" pitchFamily="34" charset="0"/>
              </a:rPr>
              <a:t>prevent harm/lower severity and deciding on further controls</a:t>
            </a:r>
            <a:endParaRPr lang="en-GB" b="1" dirty="0">
              <a:latin typeface="Gill Sans MT" panose="020B0502020104020203" pitchFamily="34" charset="0"/>
            </a:endParaRPr>
          </a:p>
          <a:p>
            <a:pPr>
              <a:lnSpc>
                <a:spcPct val="150000"/>
              </a:lnSpc>
            </a:pPr>
            <a:r>
              <a:rPr lang="en-GB" b="1" dirty="0">
                <a:latin typeface="Gill Sans MT" panose="020B0502020104020203" pitchFamily="34" charset="0"/>
              </a:rPr>
              <a:t>Near Miss</a:t>
            </a:r>
            <a:r>
              <a:rPr lang="en-GB" dirty="0">
                <a:latin typeface="Gill Sans MT" panose="020B0502020104020203" pitchFamily="34" charset="0"/>
              </a:rPr>
              <a:t> – An incident which didn’t cause harm/damage but could have</a:t>
            </a:r>
            <a:endParaRPr lang="en-GB" b="1" dirty="0">
              <a:latin typeface="Gill Sans MT" panose="020B0502020104020203" pitchFamily="34" charset="0"/>
            </a:endParaRPr>
          </a:p>
          <a:p>
            <a:pPr>
              <a:lnSpc>
                <a:spcPct val="150000"/>
              </a:lnSpc>
            </a:pPr>
            <a:r>
              <a:rPr lang="en-GB" b="1" dirty="0">
                <a:latin typeface="Gill Sans MT" panose="020B0502020104020203" pitchFamily="34" charset="0"/>
              </a:rPr>
              <a:t>Unsafe Condition</a:t>
            </a:r>
            <a:r>
              <a:rPr lang="en-GB" dirty="0">
                <a:latin typeface="Gill Sans MT" panose="020B0502020104020203" pitchFamily="34" charset="0"/>
              </a:rPr>
              <a:t> – Poor condition in the workplace that could result in an incident</a:t>
            </a:r>
            <a:endParaRPr lang="en-GB" b="1" dirty="0">
              <a:latin typeface="Gill Sans MT" panose="020B0502020104020203" pitchFamily="34" charset="0"/>
            </a:endParaRPr>
          </a:p>
          <a:p>
            <a:pPr>
              <a:lnSpc>
                <a:spcPct val="150000"/>
              </a:lnSpc>
            </a:pPr>
            <a:r>
              <a:rPr lang="en-GB" b="1" dirty="0">
                <a:latin typeface="Gill Sans MT" panose="020B0502020104020203" pitchFamily="34" charset="0"/>
              </a:rPr>
              <a:t>Unsafe Act or Omission</a:t>
            </a:r>
            <a:r>
              <a:rPr lang="en-GB" dirty="0">
                <a:latin typeface="Gill Sans MT" panose="020B0502020104020203" pitchFamily="34" charset="0"/>
              </a:rPr>
              <a:t> – Someone’s behaviour or lack of that threatens other peoples safety</a:t>
            </a:r>
          </a:p>
          <a:p>
            <a:endParaRPr lang="en-US" dirty="0"/>
          </a:p>
        </p:txBody>
      </p:sp>
    </p:spTree>
    <p:extLst>
      <p:ext uri="{BB962C8B-B14F-4D97-AF65-F5344CB8AC3E}">
        <p14:creationId xmlns:p14="http://schemas.microsoft.com/office/powerpoint/2010/main" val="155779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Gill Sans MT" panose="020B0502020104020203" pitchFamily="34" charset="0"/>
              </a:rPr>
              <a:t>Talk through and ensure group understands the difference between each term</a:t>
            </a:r>
            <a:endParaRPr lang="en-GB" dirty="0">
              <a:latin typeface="Gill Sans MT" panose="020B0502020104020203" pitchFamily="34" charset="0"/>
            </a:endParaRPr>
          </a:p>
          <a:p>
            <a:endParaRPr lang="en-US" dirty="0"/>
          </a:p>
        </p:txBody>
      </p:sp>
    </p:spTree>
    <p:extLst>
      <p:ext uri="{BB962C8B-B14F-4D97-AF65-F5344CB8AC3E}">
        <p14:creationId xmlns:p14="http://schemas.microsoft.com/office/powerpoint/2010/main" val="332219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500"/>
              </a:spcAft>
              <a:buFont typeface="Arial" panose="020B0604020202020204" pitchFamily="34" charset="0"/>
              <a:buNone/>
            </a:pPr>
            <a:r>
              <a:rPr lang="en-GB" sz="2400" b="0" dirty="0">
                <a:solidFill>
                  <a:schemeClr val="tx2"/>
                </a:solidFill>
                <a:latin typeface="Candara" panose="020E0502030303020204" pitchFamily="34" charset="0"/>
              </a:rPr>
              <a:t>HSWA</a:t>
            </a:r>
          </a:p>
          <a:p>
            <a:pPr marL="342900" lvl="0" indent="-342900">
              <a:spcAft>
                <a:spcPts val="1500"/>
              </a:spcAft>
              <a:buFont typeface="Arial" panose="020B0604020202020204" pitchFamily="34" charset="0"/>
              <a:buChar char="•"/>
            </a:pPr>
            <a:r>
              <a:rPr lang="en-GB" sz="2400" b="0" dirty="0">
                <a:solidFill>
                  <a:schemeClr val="tx2"/>
                </a:solidFill>
                <a:latin typeface="Candara" panose="020E0502030303020204" pitchFamily="34" charset="0"/>
              </a:rPr>
              <a:t>Section 2 of the Health and Safety at Work Act 1974 implies the need for employers to assess the risks to employees from their work activities, section 3 extends this requirement to non-employees</a:t>
            </a:r>
          </a:p>
          <a:p>
            <a:pPr marL="342900" lvl="0" indent="-342900">
              <a:spcAft>
                <a:spcPts val="1500"/>
              </a:spcAft>
              <a:buFont typeface="Arial" panose="020B0604020202020204" pitchFamily="34" charset="0"/>
              <a:buChar char="•"/>
            </a:pPr>
            <a:r>
              <a:rPr lang="en-GB" sz="2400" b="0" dirty="0">
                <a:solidFill>
                  <a:schemeClr val="tx2"/>
                </a:solidFill>
                <a:latin typeface="Candara" panose="020E0502030303020204" pitchFamily="34" charset="0"/>
              </a:rPr>
              <a:t>Section 7 requires employees to co-operate with their employer to enable them to comply with their legal duties</a:t>
            </a:r>
          </a:p>
          <a:p>
            <a:pPr lvl="0">
              <a:spcAft>
                <a:spcPts val="1200"/>
              </a:spcAft>
            </a:pPr>
            <a:endParaRPr lang="en-GB" sz="2400" b="1" dirty="0">
              <a:solidFill>
                <a:schemeClr val="tx2"/>
              </a:solidFill>
              <a:latin typeface="Candara" panose="020E0502030303020204" pitchFamily="34" charset="0"/>
            </a:endParaRPr>
          </a:p>
          <a:p>
            <a:pPr lvl="0">
              <a:spcAft>
                <a:spcPts val="1200"/>
              </a:spcAft>
            </a:pPr>
            <a:r>
              <a:rPr lang="en-GB" sz="2400" b="0" dirty="0">
                <a:solidFill>
                  <a:schemeClr val="tx2"/>
                </a:solidFill>
                <a:latin typeface="Candara" panose="020E0502030303020204" pitchFamily="34" charset="0"/>
              </a:rPr>
              <a:t>MHSRW</a:t>
            </a:r>
          </a:p>
          <a:p>
            <a:pPr marL="342900" marR="0" lvl="0" indent="-342900" defTabSz="457200" eaLnBrk="1" fontAlgn="auto" latinLnBrk="0" hangingPunct="1">
              <a:lnSpc>
                <a:spcPct val="117999"/>
              </a:lnSpc>
              <a:spcBef>
                <a:spcPts val="0"/>
              </a:spcBef>
              <a:spcAft>
                <a:spcPts val="1200"/>
              </a:spcAft>
              <a:buClrTx/>
              <a:buSzTx/>
              <a:buFont typeface="Arial" panose="020B0604020202020204" pitchFamily="34" charset="0"/>
              <a:buChar char="•"/>
              <a:tabLst/>
              <a:defRPr/>
            </a:pPr>
            <a:r>
              <a:rPr lang="en-GB" sz="2400" b="0" dirty="0">
                <a:solidFill>
                  <a:schemeClr val="tx2"/>
                </a:solidFill>
                <a:latin typeface="Candara" panose="020E0502030303020204" pitchFamily="34" charset="0"/>
              </a:rPr>
              <a:t>Regulation 3 of the Management of Health and Safety at Work Regulations 1999 clarifies this legal position and states the requirements for conducting ‘suitable and sufficient’ risk assessments for all work activities representing a ‘significant’ risk</a:t>
            </a:r>
          </a:p>
          <a:p>
            <a:pPr marL="342900" marR="0" lvl="0" indent="-342900" defTabSz="457200" eaLnBrk="1" fontAlgn="auto" latinLnBrk="0" hangingPunct="1">
              <a:lnSpc>
                <a:spcPct val="117999"/>
              </a:lnSpc>
              <a:spcBef>
                <a:spcPts val="0"/>
              </a:spcBef>
              <a:spcAft>
                <a:spcPts val="1200"/>
              </a:spcAft>
              <a:buClrTx/>
              <a:buSzTx/>
              <a:buFont typeface="Arial" panose="020B0604020202020204" pitchFamily="34" charset="0"/>
              <a:buChar char="•"/>
              <a:tabLst/>
              <a:defRPr/>
            </a:pPr>
            <a:r>
              <a:rPr lang="en-GB" sz="2400" b="0" dirty="0">
                <a:solidFill>
                  <a:schemeClr val="tx2"/>
                </a:solidFill>
                <a:latin typeface="Candara" panose="020E0502030303020204" pitchFamily="34" charset="0"/>
              </a:rPr>
              <a:t>Under MHSWR 1999 risk assessments must be recorded for employers of 5 or more employees and reviewed as required</a:t>
            </a:r>
          </a:p>
          <a:p>
            <a:pPr lvl="0">
              <a:spcAft>
                <a:spcPts val="1200"/>
              </a:spcAft>
            </a:pPr>
            <a:endParaRPr lang="en-GB" sz="2400" b="1" dirty="0">
              <a:solidFill>
                <a:schemeClr val="tx2"/>
              </a:solidFill>
              <a:latin typeface="Candara" panose="020E0502030303020204" pitchFamily="34" charset="0"/>
            </a:endParaRPr>
          </a:p>
          <a:p>
            <a:pPr lvl="0">
              <a:spcAft>
                <a:spcPts val="1200"/>
              </a:spcAft>
            </a:pPr>
            <a:r>
              <a:rPr lang="en-GB" sz="2400" b="0" dirty="0">
                <a:solidFill>
                  <a:schemeClr val="tx2"/>
                </a:solidFill>
                <a:latin typeface="Candara" panose="020E0502030303020204" pitchFamily="34" charset="0"/>
              </a:rPr>
              <a:t>COSHH</a:t>
            </a:r>
          </a:p>
          <a:p>
            <a:pPr marL="342900" lvl="0" indent="-342900">
              <a:spcAft>
                <a:spcPts val="1200"/>
              </a:spcAft>
              <a:buFont typeface="Arial" panose="020B0604020202020204" pitchFamily="34" charset="0"/>
              <a:buChar char="•"/>
            </a:pPr>
            <a:r>
              <a:rPr lang="en-GB" sz="2400" b="0" dirty="0">
                <a:solidFill>
                  <a:schemeClr val="tx2"/>
                </a:solidFill>
                <a:latin typeface="Candara" panose="020E0502030303020204" pitchFamily="34" charset="0"/>
              </a:rPr>
              <a:t>Regulation 6 requires employers to have in place suitable and sufficient risk assessments to protect the health of workers exposed to substances hazardous to health</a:t>
            </a:r>
          </a:p>
          <a:p>
            <a:pPr lvl="0">
              <a:spcAft>
                <a:spcPts val="1200"/>
              </a:spcAft>
            </a:pPr>
            <a:endParaRPr lang="en-GB" sz="2400" b="1" dirty="0">
              <a:solidFill>
                <a:schemeClr val="tx2"/>
              </a:solidFill>
              <a:latin typeface="Candara" panose="020E0502030303020204" pitchFamily="34" charset="0"/>
            </a:endParaRPr>
          </a:p>
          <a:p>
            <a:pPr lvl="0">
              <a:spcAft>
                <a:spcPts val="1200"/>
              </a:spcAft>
            </a:pPr>
            <a:endParaRPr lang="en-GB" sz="2400" b="1" dirty="0">
              <a:solidFill>
                <a:schemeClr val="tx2"/>
              </a:solidFill>
              <a:latin typeface="Candara" panose="020E0502030303020204" pitchFamily="34" charset="0"/>
            </a:endParaRPr>
          </a:p>
          <a:p>
            <a:pPr lvl="0">
              <a:spcAft>
                <a:spcPts val="1200"/>
              </a:spcAft>
            </a:pPr>
            <a:r>
              <a:rPr lang="en-GB" sz="2400" b="1" dirty="0">
                <a:solidFill>
                  <a:schemeClr val="tx2"/>
                </a:solidFill>
                <a:latin typeface="Candara" panose="020E0502030303020204" pitchFamily="34" charset="0"/>
              </a:rPr>
              <a:t>To be suitable and sufficient, the assessment:</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Should identify risks arising from the work and allow for their evaluation</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Should contain a level of detail and control measures proportionate to the risk</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May require the input and advice of specialists</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Must consider all those who may be affected by the undertaking</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Only needs to identify hazards that are ‘reasonably foreseeable’</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Should remain valid over a period of time and enable priorities and due dates to be set</a:t>
            </a:r>
          </a:p>
          <a:p>
            <a:pPr marL="342900" lvl="0" indent="-342900">
              <a:spcAft>
                <a:spcPts val="1200"/>
              </a:spcAft>
              <a:buFont typeface="Arial" panose="020B0604020202020204" pitchFamily="34" charset="0"/>
              <a:buChar char="•"/>
            </a:pPr>
            <a:r>
              <a:rPr lang="en-GB" sz="2400" dirty="0">
                <a:solidFill>
                  <a:schemeClr val="tx2"/>
                </a:solidFill>
                <a:latin typeface="Candara" panose="020E0502030303020204" pitchFamily="34" charset="0"/>
              </a:rPr>
              <a:t>Should be conducted by a competent person</a:t>
            </a:r>
          </a:p>
          <a:p>
            <a:pPr marL="342900" lvl="0" indent="-342900">
              <a:spcAft>
                <a:spcPts val="1200"/>
              </a:spcAft>
              <a:buFont typeface="Arial" panose="020B0604020202020204" pitchFamily="34" charset="0"/>
              <a:buChar char="•"/>
            </a:pPr>
            <a:endParaRPr lang="en-GB" sz="24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79970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pPr>
            <a:r>
              <a:rPr lang="en-GB" sz="2400" b="1" dirty="0">
                <a:solidFill>
                  <a:schemeClr val="tx2"/>
                </a:solidFill>
                <a:latin typeface="Candara" panose="020E0502030303020204" pitchFamily="34" charset="0"/>
              </a:rPr>
              <a:t>The person conducting the risk assessment should be:</a:t>
            </a:r>
          </a:p>
          <a:p>
            <a:pPr marL="285750" lvl="0" indent="-285750">
              <a:spcAft>
                <a:spcPts val="1200"/>
              </a:spcAft>
              <a:buFont typeface="Arial" panose="020B0604020202020204" pitchFamily="34" charset="0"/>
              <a:buChar char="•"/>
            </a:pPr>
            <a:r>
              <a:rPr lang="en-GB" sz="2400" dirty="0">
                <a:solidFill>
                  <a:schemeClr val="tx2"/>
                </a:solidFill>
                <a:latin typeface="Candara" panose="020E0502030303020204" pitchFamily="34" charset="0"/>
              </a:rPr>
              <a:t>Competent and have knowledge of the risk assessment process</a:t>
            </a:r>
          </a:p>
          <a:p>
            <a:pPr marL="285750" lvl="0" indent="-285750">
              <a:spcAft>
                <a:spcPts val="1200"/>
              </a:spcAft>
              <a:buFont typeface="Arial" panose="020B0604020202020204" pitchFamily="34" charset="0"/>
              <a:buChar char="•"/>
            </a:pPr>
            <a:r>
              <a:rPr lang="en-GB" sz="2400" dirty="0">
                <a:solidFill>
                  <a:schemeClr val="tx2"/>
                </a:solidFill>
                <a:latin typeface="Candara" panose="020E0502030303020204" pitchFamily="34" charset="0"/>
              </a:rPr>
              <a:t>Be familiar with the work environment and the work activities</a:t>
            </a:r>
          </a:p>
          <a:p>
            <a:endParaRPr lang="en-US" dirty="0"/>
          </a:p>
        </p:txBody>
      </p:sp>
    </p:spTree>
    <p:extLst>
      <p:ext uri="{BB962C8B-B14F-4D97-AF65-F5344CB8AC3E}">
        <p14:creationId xmlns:p14="http://schemas.microsoft.com/office/powerpoint/2010/main" val="364548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GB" sz="2400" dirty="0">
                <a:latin typeface="Gill Sans MT" panose="020B0502020104020203" pitchFamily="34" charset="0"/>
              </a:rPr>
              <a:t>To examine what could cause injury/harm</a:t>
            </a:r>
            <a:r>
              <a:rPr lang="en-GB" sz="2400" baseline="0" dirty="0">
                <a:latin typeface="Gill Sans MT" panose="020B0502020104020203" pitchFamily="34" charset="0"/>
              </a:rPr>
              <a:t> or ill-health</a:t>
            </a:r>
            <a:r>
              <a:rPr lang="en-GB" sz="2400" dirty="0">
                <a:latin typeface="Gill Sans MT" panose="020B0502020104020203" pitchFamily="34" charset="0"/>
              </a:rPr>
              <a:t> and weighing up whether enough is being done to prevent harm or reduce likelihood &amp;/or severity</a:t>
            </a:r>
          </a:p>
          <a:p>
            <a:pPr marL="0" indent="0">
              <a:lnSpc>
                <a:spcPct val="150000"/>
              </a:lnSpc>
              <a:buFont typeface="Arial" panose="020B0604020202020204" pitchFamily="34" charset="0"/>
              <a:buNone/>
            </a:pPr>
            <a:r>
              <a:rPr lang="en-GB" sz="2400" dirty="0">
                <a:latin typeface="Gill Sans MT" panose="020B0502020104020203" pitchFamily="34" charset="0"/>
              </a:rPr>
              <a:t>To ensure legal compliance according to legislation and therefore protect the organisation from legal action</a:t>
            </a:r>
          </a:p>
          <a:p>
            <a:pPr marL="0" indent="0">
              <a:lnSpc>
                <a:spcPct val="150000"/>
              </a:lnSpc>
              <a:buFont typeface="Arial" panose="020B0604020202020204" pitchFamily="34" charset="0"/>
              <a:buNone/>
            </a:pPr>
            <a:r>
              <a:rPr lang="en-GB" sz="2400" dirty="0">
                <a:latin typeface="Gill Sans MT" panose="020B0502020104020203" pitchFamily="34" charset="0"/>
              </a:rPr>
              <a:t>To protect all assets of the organisation therefore reduce financial loss</a:t>
            </a:r>
          </a:p>
          <a:p>
            <a:endParaRPr lang="en-US" dirty="0"/>
          </a:p>
        </p:txBody>
      </p:sp>
    </p:spTree>
    <p:extLst>
      <p:ext uri="{BB962C8B-B14F-4D97-AF65-F5344CB8AC3E}">
        <p14:creationId xmlns:p14="http://schemas.microsoft.com/office/powerpoint/2010/main" val="99035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copy 15">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mp; Subtitle copy 13">
    <p:spTree>
      <p:nvGrpSpPr>
        <p:cNvPr id="1" name=""/>
        <p:cNvGrpSpPr/>
        <p:nvPr/>
      </p:nvGrpSpPr>
      <p:grpSpPr>
        <a:xfrm>
          <a:off x="0" y="0"/>
          <a:ext cx="0" cy="0"/>
          <a:chOff x="0" y="0"/>
          <a:chExt cx="0" cy="0"/>
        </a:xfrm>
      </p:grpSpPr>
      <p:sp>
        <p:nvSpPr>
          <p:cNvPr id="96" name="Rectangle"/>
          <p:cNvSpPr/>
          <p:nvPr/>
        </p:nvSpPr>
        <p:spPr>
          <a:xfrm>
            <a:off x="-2283" y="12686837"/>
            <a:ext cx="24388566" cy="1029164"/>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98" name="Circle"/>
          <p:cNvSpPr/>
          <p:nvPr/>
        </p:nvSpPr>
        <p:spPr>
          <a:xfrm>
            <a:off x="23550364" y="12875782"/>
            <a:ext cx="651272" cy="651273"/>
          </a:xfrm>
          <a:prstGeom prst="ellipse">
            <a:avLst/>
          </a:prstGeom>
          <a:solidFill>
            <a:srgbClr val="FFFFFF">
              <a:alpha val="19686"/>
            </a:srgbClr>
          </a:solidFill>
          <a:ln w="12700">
            <a:miter lim="400000"/>
          </a:ln>
        </p:spPr>
        <p:txBody>
          <a:bodyPr lIns="0" tIns="0" rIns="0" bIns="0" anchor="ctr"/>
          <a:lstStyle/>
          <a:p>
            <a:endParaRPr dirty="0"/>
          </a:p>
        </p:txBody>
      </p:sp>
      <p:sp>
        <p:nvSpPr>
          <p:cNvPr id="99" name="Slide Number"/>
          <p:cNvSpPr txBox="1">
            <a:spLocks noGrp="1"/>
          </p:cNvSpPr>
          <p:nvPr>
            <p:ph type="sldNum" sz="quarter" idx="2"/>
          </p:nvPr>
        </p:nvSpPr>
        <p:spPr>
          <a:xfrm>
            <a:off x="23550364" y="13057485"/>
            <a:ext cx="651272" cy="355600"/>
          </a:xfrm>
          <a:prstGeom prst="rect">
            <a:avLst/>
          </a:prstGeom>
        </p:spPr>
        <p:txBody>
          <a:bodyPr wrap="square"/>
          <a:lstStyle>
            <a:lvl1pPr>
              <a:lnSpc>
                <a:spcPct val="80000"/>
              </a:lnSpc>
              <a:defRPr sz="2000" b="1" i="0" cap="all" spc="266">
                <a:solidFill>
                  <a:srgbClr val="FFFFFF"/>
                </a:solidFill>
                <a:latin typeface="Century Gothic" panose="020B0502020202020204" pitchFamily="34" charset="0"/>
                <a:ea typeface="Century Gothic" panose="020B0502020202020204" pitchFamily="34" charset="0"/>
                <a:cs typeface="Century Gothic" panose="020B0502020202020204" pitchFamily="34" charset="0"/>
                <a:sym typeface="Curiosity-TWDC DemiBold"/>
              </a:defRPr>
            </a:lvl1pPr>
          </a:lstStyle>
          <a:p>
            <a:fld id="{86CB4B4D-7CA3-9044-876B-883B54F8677D}" type="slidenum">
              <a:rPr lang="en-GB" smtClean="0"/>
              <a:pPr/>
              <a:t>‹#›</a:t>
            </a:fld>
            <a:endParaRPr lang="en-GB" dirty="0"/>
          </a:p>
        </p:txBody>
      </p:sp>
      <p:sp>
        <p:nvSpPr>
          <p:cNvPr id="101" name="Rectangle"/>
          <p:cNvSpPr/>
          <p:nvPr/>
        </p:nvSpPr>
        <p:spPr>
          <a:xfrm rot="16200000">
            <a:off x="450902" y="1418494"/>
            <a:ext cx="1029164" cy="99492"/>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9" name="Rectangle">
            <a:extLst>
              <a:ext uri="{FF2B5EF4-FFF2-40B4-BE49-F238E27FC236}">
                <a16:creationId xmlns:a16="http://schemas.microsoft.com/office/drawing/2014/main" id="{95296B84-83DC-D94A-BA15-340CE0471D3E}"/>
              </a:ext>
            </a:extLst>
          </p:cNvPr>
          <p:cNvSpPr/>
          <p:nvPr userDrawn="1"/>
        </p:nvSpPr>
        <p:spPr>
          <a:xfrm>
            <a:off x="-2283" y="12596347"/>
            <a:ext cx="24388566" cy="101469"/>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0" name="insert heading">
            <a:extLst>
              <a:ext uri="{FF2B5EF4-FFF2-40B4-BE49-F238E27FC236}">
                <a16:creationId xmlns:a16="http://schemas.microsoft.com/office/drawing/2014/main" id="{CA71D1E9-8E09-3846-B4CE-BE62B0646519}"/>
              </a:ext>
            </a:extLst>
          </p:cNvPr>
          <p:cNvSpPr txBox="1">
            <a:spLocks noGrp="1"/>
          </p:cNvSpPr>
          <p:nvPr>
            <p:ph type="body" sz="quarter" idx="13" hasCustomPrompt="1"/>
          </p:nvPr>
        </p:nvSpPr>
        <p:spPr>
          <a:xfrm>
            <a:off x="1246512" y="959125"/>
            <a:ext cx="22629488" cy="964367"/>
          </a:xfrm>
          <a:prstGeom prst="rect">
            <a:avLst/>
          </a:prstGeom>
          <a:ln w="12700">
            <a:miter lim="400000"/>
          </a:ln>
        </p:spPr>
        <p:txBody>
          <a:bodyPr lIns="50800" tIns="50800" rIns="50800" bIns="50800" anchor="t">
            <a:spAutoFit/>
          </a:bodyPr>
          <a:lstStyle>
            <a:lvl1pPr marL="0" inden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
        <p:nvSpPr>
          <p:cNvPr id="11" name="Image">
            <a:extLst>
              <a:ext uri="{FF2B5EF4-FFF2-40B4-BE49-F238E27FC236}">
                <a16:creationId xmlns:a16="http://schemas.microsoft.com/office/drawing/2014/main" id="{EE9466C3-DCB4-7F4B-ACB6-29889DD6E3E3}"/>
              </a:ext>
            </a:extLst>
          </p:cNvPr>
          <p:cNvSpPr>
            <a:spLocks noGrp="1"/>
          </p:cNvSpPr>
          <p:nvPr>
            <p:ph type="pic" sz="half" idx="14"/>
          </p:nvPr>
        </p:nvSpPr>
        <p:spPr>
          <a:xfrm>
            <a:off x="8429607" y="3111272"/>
            <a:ext cx="7311721" cy="4870485"/>
          </a:xfrm>
          <a:prstGeom prst="rect">
            <a:avLst/>
          </a:prstGeom>
          <a:solidFill>
            <a:srgbClr val="E7E9ED"/>
          </a:solidFill>
        </p:spPr>
        <p:txBody>
          <a:bodyPr lIns="91439" tIns="45719" rIns="91439" bIns="45719" anchor="ctr">
            <a:noAutofit/>
          </a:bodyPr>
          <a:lstStyle>
            <a:lvl1pPr marL="0" indent="0" algn="ctr">
              <a:buNone/>
              <a:defRPr/>
            </a:lvl1pPr>
          </a:lstStyle>
          <a:p>
            <a:endParaRPr dirty="0"/>
          </a:p>
        </p:txBody>
      </p:sp>
      <p:sp>
        <p:nvSpPr>
          <p:cNvPr id="12" name="Image">
            <a:extLst>
              <a:ext uri="{FF2B5EF4-FFF2-40B4-BE49-F238E27FC236}">
                <a16:creationId xmlns:a16="http://schemas.microsoft.com/office/drawing/2014/main" id="{8BDF949A-6FD7-6C45-92CE-0AFF29A74D44}"/>
              </a:ext>
            </a:extLst>
          </p:cNvPr>
          <p:cNvSpPr>
            <a:spLocks noGrp="1"/>
          </p:cNvSpPr>
          <p:nvPr>
            <p:ph type="pic" sz="half" idx="15"/>
          </p:nvPr>
        </p:nvSpPr>
        <p:spPr>
          <a:xfrm>
            <a:off x="913792" y="3111273"/>
            <a:ext cx="7300837" cy="4892398"/>
          </a:xfrm>
          <a:prstGeom prst="rect">
            <a:avLst/>
          </a:prstGeom>
          <a:solidFill>
            <a:srgbClr val="E7E9ED"/>
          </a:solidFill>
        </p:spPr>
        <p:txBody>
          <a:bodyPr lIns="91439" tIns="45719" rIns="91439" bIns="45719" anchor="ctr">
            <a:noAutofit/>
          </a:bodyPr>
          <a:lstStyle>
            <a:lvl1pPr marL="0" indent="0" algn="ctr">
              <a:buNone/>
              <a:defRPr/>
            </a:lvl1pPr>
          </a:lstStyle>
          <a:p>
            <a:endParaRPr dirty="0"/>
          </a:p>
        </p:txBody>
      </p:sp>
      <p:sp>
        <p:nvSpPr>
          <p:cNvPr id="13" name="Image">
            <a:extLst>
              <a:ext uri="{FF2B5EF4-FFF2-40B4-BE49-F238E27FC236}">
                <a16:creationId xmlns:a16="http://schemas.microsoft.com/office/drawing/2014/main" id="{CEAB690A-D765-C14D-AF85-DD56306FD82F}"/>
              </a:ext>
            </a:extLst>
          </p:cNvPr>
          <p:cNvSpPr>
            <a:spLocks noGrp="1"/>
          </p:cNvSpPr>
          <p:nvPr>
            <p:ph type="pic" sz="half" idx="16"/>
          </p:nvPr>
        </p:nvSpPr>
        <p:spPr>
          <a:xfrm>
            <a:off x="15956306" y="3111272"/>
            <a:ext cx="7451574" cy="4870486"/>
          </a:xfrm>
          <a:prstGeom prst="rect">
            <a:avLst/>
          </a:prstGeom>
          <a:solidFill>
            <a:srgbClr val="E7E9ED"/>
          </a:solidFill>
        </p:spPr>
        <p:txBody>
          <a:bodyPr lIns="91439" tIns="45719" rIns="91439" bIns="45719" anchor="ctr">
            <a:noAutofit/>
          </a:bodyPr>
          <a:lstStyle>
            <a:lvl1pPr marL="0" indent="0" algn="ctr">
              <a:buNone/>
              <a:defRPr/>
            </a:lvl1pPr>
          </a:lstStyle>
          <a:p>
            <a:endParaRPr dirty="0"/>
          </a:p>
        </p:txBody>
      </p:sp>
      <p:grpSp>
        <p:nvGrpSpPr>
          <p:cNvPr id="14" name="Group 13">
            <a:extLst>
              <a:ext uri="{FF2B5EF4-FFF2-40B4-BE49-F238E27FC236}">
                <a16:creationId xmlns:a16="http://schemas.microsoft.com/office/drawing/2014/main" id="{1E837C40-3104-B94D-8362-AC0B82E7EBB6}"/>
              </a:ext>
            </a:extLst>
          </p:cNvPr>
          <p:cNvGrpSpPr/>
          <p:nvPr userDrawn="1"/>
        </p:nvGrpSpPr>
        <p:grpSpPr>
          <a:xfrm>
            <a:off x="914402" y="8323439"/>
            <a:ext cx="22540685" cy="3375076"/>
            <a:chOff x="725715" y="8632810"/>
            <a:chExt cx="22990628" cy="3340115"/>
          </a:xfrm>
        </p:grpSpPr>
        <p:sp>
          <p:nvSpPr>
            <p:cNvPr id="15" name="Rectangle">
              <a:extLst>
                <a:ext uri="{FF2B5EF4-FFF2-40B4-BE49-F238E27FC236}">
                  <a16:creationId xmlns:a16="http://schemas.microsoft.com/office/drawing/2014/main" id="{606D5AE5-7E25-F541-A335-B89E8C3FB0C5}"/>
                </a:ext>
              </a:extLst>
            </p:cNvPr>
            <p:cNvSpPr/>
            <p:nvPr/>
          </p:nvSpPr>
          <p:spPr>
            <a:xfrm rot="16200000">
              <a:off x="3194059" y="6939237"/>
              <a:ext cx="2565344" cy="7502031"/>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a:solidFill>
                  <a:srgbClr val="FFFFFF"/>
                </a:solidFill>
                <a:latin typeface="Helvetica Light"/>
              </a:endParaRPr>
            </a:p>
          </p:txBody>
        </p:sp>
        <p:sp>
          <p:nvSpPr>
            <p:cNvPr id="16" name="Rectangle">
              <a:extLst>
                <a:ext uri="{FF2B5EF4-FFF2-40B4-BE49-F238E27FC236}">
                  <a16:creationId xmlns:a16="http://schemas.microsoft.com/office/drawing/2014/main" id="{CED7A664-237A-4449-9961-597E426FF619}"/>
                </a:ext>
              </a:extLst>
            </p:cNvPr>
            <p:cNvSpPr/>
            <p:nvPr/>
          </p:nvSpPr>
          <p:spPr>
            <a:xfrm rot="16200000">
              <a:off x="10869014" y="6929503"/>
              <a:ext cx="2565341" cy="7521500"/>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a:solidFill>
                  <a:srgbClr val="FFFFFF"/>
                </a:solidFill>
                <a:latin typeface="Helvetica Light"/>
              </a:endParaRPr>
            </a:p>
          </p:txBody>
        </p:sp>
        <p:sp>
          <p:nvSpPr>
            <p:cNvPr id="17" name="Rectangle">
              <a:extLst>
                <a:ext uri="{FF2B5EF4-FFF2-40B4-BE49-F238E27FC236}">
                  <a16:creationId xmlns:a16="http://schemas.microsoft.com/office/drawing/2014/main" id="{51CA9BE7-A163-F240-9680-877DABCD3AD0}"/>
                </a:ext>
              </a:extLst>
            </p:cNvPr>
            <p:cNvSpPr/>
            <p:nvPr/>
          </p:nvSpPr>
          <p:spPr>
            <a:xfrm rot="16200000">
              <a:off x="4104396" y="5254130"/>
              <a:ext cx="745294" cy="7502654"/>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18" name="Social /  Economic Impact">
              <a:extLst>
                <a:ext uri="{FF2B5EF4-FFF2-40B4-BE49-F238E27FC236}">
                  <a16:creationId xmlns:a16="http://schemas.microsoft.com/office/drawing/2014/main" id="{223D0682-F761-1A4A-BE0B-5E1DEDE50847}"/>
                </a:ext>
              </a:extLst>
            </p:cNvPr>
            <p:cNvSpPr txBox="1"/>
            <p:nvPr/>
          </p:nvSpPr>
          <p:spPr>
            <a:xfrm>
              <a:off x="2020609" y="8811813"/>
              <a:ext cx="4742290" cy="3872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Insert text</a:t>
              </a:r>
            </a:p>
          </p:txBody>
        </p:sp>
        <p:sp>
          <p:nvSpPr>
            <p:cNvPr id="19" name="Rectangle">
              <a:extLst>
                <a:ext uri="{FF2B5EF4-FFF2-40B4-BE49-F238E27FC236}">
                  <a16:creationId xmlns:a16="http://schemas.microsoft.com/office/drawing/2014/main" id="{F965483C-A325-5043-A81D-73651530B999}"/>
                </a:ext>
              </a:extLst>
            </p:cNvPr>
            <p:cNvSpPr/>
            <p:nvPr/>
          </p:nvSpPr>
          <p:spPr>
            <a:xfrm rot="16200000">
              <a:off x="11779037" y="5244708"/>
              <a:ext cx="745294" cy="7521500"/>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20" name="Social /  Economic Impact">
              <a:extLst>
                <a:ext uri="{FF2B5EF4-FFF2-40B4-BE49-F238E27FC236}">
                  <a16:creationId xmlns:a16="http://schemas.microsoft.com/office/drawing/2014/main" id="{5871AD4C-F08C-6947-B2D0-3130995C9263}"/>
                </a:ext>
              </a:extLst>
            </p:cNvPr>
            <p:cNvSpPr txBox="1"/>
            <p:nvPr/>
          </p:nvSpPr>
          <p:spPr>
            <a:xfrm>
              <a:off x="9875249" y="8813817"/>
              <a:ext cx="4742290" cy="383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Insert text</a:t>
              </a:r>
            </a:p>
          </p:txBody>
        </p:sp>
        <p:sp>
          <p:nvSpPr>
            <p:cNvPr id="21" name="Rectangle 20">
              <a:extLst>
                <a:ext uri="{FF2B5EF4-FFF2-40B4-BE49-F238E27FC236}">
                  <a16:creationId xmlns:a16="http://schemas.microsoft.com/office/drawing/2014/main" id="{1661ABE7-4B27-B541-AD9A-983FA46487D9}"/>
                </a:ext>
              </a:extLst>
            </p:cNvPr>
            <p:cNvSpPr/>
            <p:nvPr/>
          </p:nvSpPr>
          <p:spPr>
            <a:xfrm>
              <a:off x="1452097" y="9765481"/>
              <a:ext cx="6070096" cy="1890986"/>
            </a:xfrm>
            <a:prstGeom prst="rect">
              <a:avLst/>
            </a:prstGeom>
            <a:ln w="12700">
              <a:miter lim="400000"/>
            </a:ln>
          </p:spPr>
          <p:txBody>
            <a:bodyPr wrap="square" lIns="50800" tIns="50800" rIns="50800" bIns="50800">
              <a:spAutoFit/>
            </a:bodyPr>
            <a:lstStyle/>
            <a:p>
              <a:pPr>
                <a:spcBef>
                  <a:spcPts val="1500"/>
                </a:spcBef>
                <a:buSzPct val="100000"/>
              </a:pPr>
              <a:r>
                <a:rPr lang="en-GB" sz="2000" b="1" spc="139" dirty="0">
                  <a:solidFill>
                    <a:srgbClr val="5B5867"/>
                  </a:solidFill>
                  <a:latin typeface="Century Gothic" panose="020B0502020202020204" pitchFamily="34" charset="0"/>
                </a:rPr>
                <a:t>Lorem ipsum </a:t>
              </a:r>
              <a:r>
                <a:rPr lang="en-GB" sz="2000" b="1" spc="139" dirty="0" err="1">
                  <a:solidFill>
                    <a:srgbClr val="5B5867"/>
                  </a:solidFill>
                  <a:latin typeface="Century Gothic" panose="020B0502020202020204" pitchFamily="34" charset="0"/>
                </a:rPr>
                <a:t>dolor</a:t>
              </a:r>
              <a:endParaRPr lang="en-GB" sz="2000" b="1"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p:txBody>
        </p:sp>
        <p:sp>
          <p:nvSpPr>
            <p:cNvPr id="22" name="Rectangle 21">
              <a:extLst>
                <a:ext uri="{FF2B5EF4-FFF2-40B4-BE49-F238E27FC236}">
                  <a16:creationId xmlns:a16="http://schemas.microsoft.com/office/drawing/2014/main" id="{99C7398F-16DB-804D-90C3-18908D8B811B}"/>
                </a:ext>
              </a:extLst>
            </p:cNvPr>
            <p:cNvSpPr/>
            <p:nvPr/>
          </p:nvSpPr>
          <p:spPr>
            <a:xfrm>
              <a:off x="9523555" y="9765481"/>
              <a:ext cx="5447715" cy="1890986"/>
            </a:xfrm>
            <a:prstGeom prst="rect">
              <a:avLst/>
            </a:prstGeom>
            <a:ln w="12700">
              <a:miter lim="400000"/>
            </a:ln>
          </p:spPr>
          <p:txBody>
            <a:bodyPr wrap="square" lIns="50800" tIns="50800" rIns="50800" bIns="50800">
              <a:spAutoFit/>
            </a:bodyPr>
            <a:lstStyle/>
            <a:p>
              <a:pPr>
                <a:spcBef>
                  <a:spcPts val="1500"/>
                </a:spcBef>
                <a:buSzPct val="100000"/>
              </a:pPr>
              <a:r>
                <a:rPr lang="en-GB" sz="2000" b="1" spc="139" dirty="0">
                  <a:solidFill>
                    <a:srgbClr val="5B5867"/>
                  </a:solidFill>
                  <a:latin typeface="Century Gothic" panose="020B0502020202020204" pitchFamily="34" charset="0"/>
                </a:rPr>
                <a:t>Lorem ipsum </a:t>
              </a:r>
              <a:r>
                <a:rPr lang="en-GB" sz="2000" b="1" spc="139" dirty="0" err="1">
                  <a:solidFill>
                    <a:srgbClr val="5B5867"/>
                  </a:solidFill>
                  <a:latin typeface="Century Gothic" panose="020B0502020202020204" pitchFamily="34" charset="0"/>
                </a:rPr>
                <a:t>dolor</a:t>
              </a:r>
              <a:endParaRPr lang="en-GB" sz="2000" b="1"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p:txBody>
        </p:sp>
        <p:sp>
          <p:nvSpPr>
            <p:cNvPr id="23" name="Rectangle">
              <a:extLst>
                <a:ext uri="{FF2B5EF4-FFF2-40B4-BE49-F238E27FC236}">
                  <a16:creationId xmlns:a16="http://schemas.microsoft.com/office/drawing/2014/main" id="{778E9A6F-86C2-434C-970A-AC4CD8E9B49B}"/>
                </a:ext>
              </a:extLst>
            </p:cNvPr>
            <p:cNvSpPr/>
            <p:nvPr/>
          </p:nvSpPr>
          <p:spPr>
            <a:xfrm rot="16200000">
              <a:off x="18614865" y="6871446"/>
              <a:ext cx="2565341" cy="7637614"/>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a:solidFill>
                  <a:srgbClr val="FFFFFF"/>
                </a:solidFill>
                <a:latin typeface="Helvetica Light"/>
              </a:endParaRPr>
            </a:p>
          </p:txBody>
        </p:sp>
        <p:sp>
          <p:nvSpPr>
            <p:cNvPr id="24" name="Rectangle">
              <a:extLst>
                <a:ext uri="{FF2B5EF4-FFF2-40B4-BE49-F238E27FC236}">
                  <a16:creationId xmlns:a16="http://schemas.microsoft.com/office/drawing/2014/main" id="{C59E51C6-D230-BB4E-A6B5-769249789823}"/>
                </a:ext>
              </a:extLst>
            </p:cNvPr>
            <p:cNvSpPr/>
            <p:nvPr/>
          </p:nvSpPr>
          <p:spPr>
            <a:xfrm rot="16200000">
              <a:off x="19524885" y="5186651"/>
              <a:ext cx="745294" cy="7637614"/>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25" name="Social /  Economic Impact">
              <a:extLst>
                <a:ext uri="{FF2B5EF4-FFF2-40B4-BE49-F238E27FC236}">
                  <a16:creationId xmlns:a16="http://schemas.microsoft.com/office/drawing/2014/main" id="{762B2310-87B9-2648-9F71-220964F9DC81}"/>
                </a:ext>
              </a:extLst>
            </p:cNvPr>
            <p:cNvSpPr txBox="1"/>
            <p:nvPr/>
          </p:nvSpPr>
          <p:spPr>
            <a:xfrm>
              <a:off x="16462592" y="8813817"/>
              <a:ext cx="6943187" cy="3832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Insert text</a:t>
              </a:r>
            </a:p>
          </p:txBody>
        </p:sp>
        <p:sp>
          <p:nvSpPr>
            <p:cNvPr id="26" name="Rectangle 25">
              <a:extLst>
                <a:ext uri="{FF2B5EF4-FFF2-40B4-BE49-F238E27FC236}">
                  <a16:creationId xmlns:a16="http://schemas.microsoft.com/office/drawing/2014/main" id="{F0DC9BE5-97F2-EB42-A694-804F9E6103CC}"/>
                </a:ext>
              </a:extLst>
            </p:cNvPr>
            <p:cNvSpPr/>
            <p:nvPr/>
          </p:nvSpPr>
          <p:spPr>
            <a:xfrm>
              <a:off x="17747570" y="9765481"/>
              <a:ext cx="4379197" cy="1890986"/>
            </a:xfrm>
            <a:prstGeom prst="rect">
              <a:avLst/>
            </a:prstGeom>
            <a:ln w="12700">
              <a:miter lim="400000"/>
            </a:ln>
          </p:spPr>
          <p:txBody>
            <a:bodyPr wrap="square" lIns="50800" tIns="50800" rIns="50800" bIns="50800">
              <a:spAutoFit/>
            </a:bodyPr>
            <a:lstStyle/>
            <a:p>
              <a:pPr>
                <a:spcBef>
                  <a:spcPts val="1500"/>
                </a:spcBef>
                <a:buSzPct val="100000"/>
              </a:pPr>
              <a:r>
                <a:rPr lang="en-GB" sz="2000" b="1" spc="139" dirty="0">
                  <a:solidFill>
                    <a:srgbClr val="5B5867"/>
                  </a:solidFill>
                  <a:latin typeface="Century Gothic" panose="020B0502020202020204" pitchFamily="34" charset="0"/>
                </a:rPr>
                <a:t>Lorem ipsum </a:t>
              </a:r>
              <a:r>
                <a:rPr lang="en-GB" sz="2000" b="1" spc="139" dirty="0" err="1">
                  <a:solidFill>
                    <a:srgbClr val="5B5867"/>
                  </a:solidFill>
                  <a:latin typeface="Century Gothic" panose="020B0502020202020204" pitchFamily="34" charset="0"/>
                </a:rPr>
                <a:t>dolor</a:t>
              </a:r>
              <a:endParaRPr lang="en-GB" sz="2000" b="1"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a:p>
              <a:pPr>
                <a:spcBef>
                  <a:spcPts val="1500"/>
                </a:spcBef>
                <a:buSzPct val="100000"/>
              </a:pPr>
              <a:r>
                <a:rPr lang="en-GB" sz="2000" spc="139" dirty="0">
                  <a:solidFill>
                    <a:srgbClr val="5B5867"/>
                  </a:solidFill>
                  <a:latin typeface="Century Gothic" panose="020B0502020202020204" pitchFamily="34" charset="0"/>
                </a:rPr>
                <a:t>Lorem ipsum </a:t>
              </a:r>
              <a:r>
                <a:rPr lang="en-GB" sz="2000" spc="139" dirty="0" err="1">
                  <a:solidFill>
                    <a:srgbClr val="5B5867"/>
                  </a:solidFill>
                  <a:latin typeface="Century Gothic" panose="020B0502020202020204" pitchFamily="34" charset="0"/>
                </a:rPr>
                <a:t>dolor</a:t>
              </a:r>
              <a:endParaRPr lang="en-GB" sz="2000" spc="139" dirty="0">
                <a:solidFill>
                  <a:srgbClr val="5B5867"/>
                </a:solidFill>
                <a:latin typeface="Century Gothic" panose="020B0502020202020204" pitchFamily="34" charset="0"/>
              </a:endParaRPr>
            </a:p>
          </p:txBody>
        </p:sp>
      </p:grpSp>
    </p:spTree>
    <p:extLst>
      <p:ext uri="{BB962C8B-B14F-4D97-AF65-F5344CB8AC3E}">
        <p14:creationId xmlns:p14="http://schemas.microsoft.com/office/powerpoint/2010/main" val="20401533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copy 13">
    <p:spTree>
      <p:nvGrpSpPr>
        <p:cNvPr id="1" name=""/>
        <p:cNvGrpSpPr/>
        <p:nvPr/>
      </p:nvGrpSpPr>
      <p:grpSpPr>
        <a:xfrm>
          <a:off x="0" y="0"/>
          <a:ext cx="0" cy="0"/>
          <a:chOff x="0" y="0"/>
          <a:chExt cx="0" cy="0"/>
        </a:xfrm>
      </p:grpSpPr>
      <p:sp>
        <p:nvSpPr>
          <p:cNvPr id="96" name="Rectangle"/>
          <p:cNvSpPr/>
          <p:nvPr/>
        </p:nvSpPr>
        <p:spPr>
          <a:xfrm>
            <a:off x="-2283" y="12686837"/>
            <a:ext cx="24388566" cy="1029164"/>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98" name="Circle"/>
          <p:cNvSpPr/>
          <p:nvPr/>
        </p:nvSpPr>
        <p:spPr>
          <a:xfrm>
            <a:off x="23550364" y="12875782"/>
            <a:ext cx="651272" cy="651273"/>
          </a:xfrm>
          <a:prstGeom prst="ellipse">
            <a:avLst/>
          </a:prstGeom>
          <a:solidFill>
            <a:srgbClr val="FFFFFF">
              <a:alpha val="19686"/>
            </a:srgbClr>
          </a:solidFill>
          <a:ln w="12700">
            <a:miter lim="400000"/>
          </a:ln>
        </p:spPr>
        <p:txBody>
          <a:bodyPr lIns="0" tIns="0" rIns="0" bIns="0" anchor="ctr"/>
          <a:lstStyle/>
          <a:p>
            <a:endParaRPr dirty="0"/>
          </a:p>
        </p:txBody>
      </p:sp>
      <p:sp>
        <p:nvSpPr>
          <p:cNvPr id="99" name="Slide Number"/>
          <p:cNvSpPr txBox="1">
            <a:spLocks noGrp="1"/>
          </p:cNvSpPr>
          <p:nvPr>
            <p:ph type="sldNum" sz="quarter" idx="2"/>
          </p:nvPr>
        </p:nvSpPr>
        <p:spPr>
          <a:xfrm>
            <a:off x="23550364" y="13057485"/>
            <a:ext cx="651272" cy="355600"/>
          </a:xfrm>
          <a:prstGeom prst="rect">
            <a:avLst/>
          </a:prstGeom>
        </p:spPr>
        <p:txBody>
          <a:bodyPr wrap="square"/>
          <a:lstStyle>
            <a:lvl1pPr>
              <a:lnSpc>
                <a:spcPct val="80000"/>
              </a:lnSpc>
              <a:defRPr sz="2000" b="1" i="0" cap="all" spc="266">
                <a:solidFill>
                  <a:srgbClr val="FFFFFF"/>
                </a:solidFill>
                <a:latin typeface="Century Gothic" panose="020B0502020202020204" pitchFamily="34" charset="0"/>
                <a:ea typeface="Century Gothic" panose="020B0502020202020204" pitchFamily="34" charset="0"/>
                <a:cs typeface="Century Gothic" panose="020B0502020202020204" pitchFamily="34" charset="0"/>
                <a:sym typeface="Curiosity-TWDC DemiBold"/>
              </a:defRPr>
            </a:lvl1pPr>
          </a:lstStyle>
          <a:p>
            <a:fld id="{86CB4B4D-7CA3-9044-876B-883B54F8677D}" type="slidenum">
              <a:rPr lang="en-GB" smtClean="0"/>
              <a:pPr/>
              <a:t>‹#›</a:t>
            </a:fld>
            <a:endParaRPr lang="en-GB" dirty="0"/>
          </a:p>
        </p:txBody>
      </p:sp>
      <p:sp>
        <p:nvSpPr>
          <p:cNvPr id="9" name="Rectangle">
            <a:extLst>
              <a:ext uri="{FF2B5EF4-FFF2-40B4-BE49-F238E27FC236}">
                <a16:creationId xmlns:a16="http://schemas.microsoft.com/office/drawing/2014/main" id="{95296B84-83DC-D94A-BA15-340CE0471D3E}"/>
              </a:ext>
            </a:extLst>
          </p:cNvPr>
          <p:cNvSpPr/>
          <p:nvPr userDrawn="1"/>
        </p:nvSpPr>
        <p:spPr>
          <a:xfrm>
            <a:off x="-2283" y="12596347"/>
            <a:ext cx="24388566" cy="101469"/>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0" name="insert heading">
            <a:extLst>
              <a:ext uri="{FF2B5EF4-FFF2-40B4-BE49-F238E27FC236}">
                <a16:creationId xmlns:a16="http://schemas.microsoft.com/office/drawing/2014/main" id="{CA71D1E9-8E09-3846-B4CE-BE62B0646519}"/>
              </a:ext>
            </a:extLst>
          </p:cNvPr>
          <p:cNvSpPr txBox="1">
            <a:spLocks noGrp="1"/>
          </p:cNvSpPr>
          <p:nvPr>
            <p:ph type="body" sz="quarter" idx="13" hasCustomPrompt="1"/>
          </p:nvPr>
        </p:nvSpPr>
        <p:spPr>
          <a:xfrm>
            <a:off x="1246512" y="959125"/>
            <a:ext cx="12417497" cy="964367"/>
          </a:xfrm>
          <a:prstGeom prst="rect">
            <a:avLst/>
          </a:prstGeom>
          <a:ln w="12700">
            <a:miter lim="400000"/>
          </a:ln>
        </p:spPr>
        <p:txBody>
          <a:bodyPr wrap="square" lIns="50800" tIns="50800" rIns="50800" bIns="50800" anchor="t">
            <a:spAutoFit/>
          </a:bodyPr>
          <a:lstStyle>
            <a:lvl1pPr marL="0" inden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
        <p:nvSpPr>
          <p:cNvPr id="11" name="Image">
            <a:extLst>
              <a:ext uri="{FF2B5EF4-FFF2-40B4-BE49-F238E27FC236}">
                <a16:creationId xmlns:a16="http://schemas.microsoft.com/office/drawing/2014/main" id="{EE9466C3-DCB4-7F4B-ACB6-29889DD6E3E3}"/>
              </a:ext>
            </a:extLst>
          </p:cNvPr>
          <p:cNvSpPr>
            <a:spLocks noGrp="1"/>
          </p:cNvSpPr>
          <p:nvPr>
            <p:ph type="pic" sz="half" idx="14"/>
          </p:nvPr>
        </p:nvSpPr>
        <p:spPr>
          <a:xfrm>
            <a:off x="13664009" y="936975"/>
            <a:ext cx="10719862" cy="10772182"/>
          </a:xfrm>
          <a:prstGeom prst="rect">
            <a:avLst/>
          </a:prstGeom>
          <a:solidFill>
            <a:srgbClr val="E7E9ED"/>
          </a:solidFill>
        </p:spPr>
        <p:txBody>
          <a:bodyPr lIns="91439" tIns="45719" rIns="91439" bIns="45719" anchor="ctr">
            <a:noAutofit/>
          </a:bodyPr>
          <a:lstStyle>
            <a:lvl1pPr marL="0" indent="0" algn="ctr">
              <a:buNone/>
              <a:defRPr/>
            </a:lvl1pPr>
          </a:lstStyle>
          <a:p>
            <a:endParaRPr dirty="0"/>
          </a:p>
        </p:txBody>
      </p:sp>
      <p:sp>
        <p:nvSpPr>
          <p:cNvPr id="12" name="insert sub-heading">
            <a:extLst>
              <a:ext uri="{FF2B5EF4-FFF2-40B4-BE49-F238E27FC236}">
                <a16:creationId xmlns:a16="http://schemas.microsoft.com/office/drawing/2014/main" id="{68ACD39C-DE43-8E47-A84C-7ACB4CB8B510}"/>
              </a:ext>
            </a:extLst>
          </p:cNvPr>
          <p:cNvSpPr txBox="1">
            <a:spLocks noGrp="1"/>
          </p:cNvSpPr>
          <p:nvPr>
            <p:ph type="body" sz="quarter" idx="15"/>
          </p:nvPr>
        </p:nvSpPr>
        <p:spPr>
          <a:xfrm>
            <a:off x="1245175" y="2011976"/>
            <a:ext cx="12220495" cy="600805"/>
          </a:xfrm>
          <a:prstGeom prst="rect">
            <a:avLst/>
          </a:prstGeom>
        </p:spPr>
        <p:txBody>
          <a:bodyPr wrap="square" anchor="t">
            <a:spAutoFit/>
          </a:bodyPr>
          <a:lstStyle>
            <a:lvl1pPr marL="0" indent="0">
              <a:lnSpc>
                <a:spcPct val="90000"/>
              </a:lnSpc>
              <a:spcBef>
                <a:spcPts val="0"/>
              </a:spcBef>
              <a:buSzTx/>
              <a:buFont typeface="Arial" panose="020B0604020202020204" pitchFamily="34" charset="0"/>
              <a:buNone/>
              <a:defRPr sz="3500" b="0" i="0" cap="all" spc="300">
                <a:solidFill>
                  <a:srgbClr val="B1B2B8"/>
                </a:solidFill>
                <a:latin typeface="Century Gothic" panose="020B0502020202020204" pitchFamily="34" charset="0"/>
                <a:ea typeface="Century Gothic" panose="020B0502020202020204" pitchFamily="34" charset="0"/>
                <a:cs typeface="Century Gothic" panose="020B0502020202020204" pitchFamily="34" charset="0"/>
                <a:sym typeface="Curiosity-TWDC Medium"/>
              </a:defRPr>
            </a:lvl1pPr>
          </a:lstStyle>
          <a:p>
            <a:r>
              <a:rPr dirty="0"/>
              <a:t>insert sub-heading</a:t>
            </a:r>
          </a:p>
        </p:txBody>
      </p:sp>
      <p:sp>
        <p:nvSpPr>
          <p:cNvPr id="13" name="Rectangle">
            <a:extLst>
              <a:ext uri="{FF2B5EF4-FFF2-40B4-BE49-F238E27FC236}">
                <a16:creationId xmlns:a16="http://schemas.microsoft.com/office/drawing/2014/main" id="{F6DF7286-FCFB-1141-957C-21E27CF93F76}"/>
              </a:ext>
            </a:extLst>
          </p:cNvPr>
          <p:cNvSpPr/>
          <p:nvPr userDrawn="1"/>
        </p:nvSpPr>
        <p:spPr>
          <a:xfrm rot="16200000">
            <a:off x="143855" y="1726037"/>
            <a:ext cx="1643259" cy="98500"/>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4" name="insert heading">
            <a:extLst>
              <a:ext uri="{FF2B5EF4-FFF2-40B4-BE49-F238E27FC236}">
                <a16:creationId xmlns:a16="http://schemas.microsoft.com/office/drawing/2014/main" id="{8B3B819F-8FF1-ED48-A9D8-C354DD530677}"/>
              </a:ext>
            </a:extLst>
          </p:cNvPr>
          <p:cNvSpPr txBox="1">
            <a:spLocks noGrp="1"/>
          </p:cNvSpPr>
          <p:nvPr>
            <p:ph type="body" sz="quarter" idx="16" hasCustomPrompt="1"/>
          </p:nvPr>
        </p:nvSpPr>
        <p:spPr>
          <a:xfrm>
            <a:off x="1245175" y="953657"/>
            <a:ext cx="12220495" cy="964367"/>
          </a:xfrm>
          <a:prstGeom prst="rect">
            <a:avLst/>
          </a:prstGeom>
          <a:ln w="12700">
            <a:miter lim="400000"/>
          </a:ln>
        </p:spPr>
        <p:txBody>
          <a:bodyPr wrap="square" lIns="50800" tIns="50800" rIns="50800" bIns="50800" anchor="t">
            <a:spAutoFit/>
          </a:bodyPr>
          <a:lstStyle>
            <a:lvl1pPr marL="0" inden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Tree>
    <p:extLst>
      <p:ext uri="{BB962C8B-B14F-4D97-AF65-F5344CB8AC3E}">
        <p14:creationId xmlns:p14="http://schemas.microsoft.com/office/powerpoint/2010/main" val="786709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mp; Subtitle copy 16">
    <p:spTree>
      <p:nvGrpSpPr>
        <p:cNvPr id="1" name=""/>
        <p:cNvGrpSpPr/>
        <p:nvPr/>
      </p:nvGrpSpPr>
      <p:grpSpPr>
        <a:xfrm>
          <a:off x="0" y="0"/>
          <a:ext cx="0" cy="0"/>
          <a:chOff x="0" y="0"/>
          <a:chExt cx="0" cy="0"/>
        </a:xfrm>
      </p:grpSpPr>
      <p:sp>
        <p:nvSpPr>
          <p:cNvPr id="109" name="Rectangle"/>
          <p:cNvSpPr/>
          <p:nvPr/>
        </p:nvSpPr>
        <p:spPr>
          <a:xfrm>
            <a:off x="-2283" y="12686837"/>
            <a:ext cx="24388566" cy="1029164"/>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110" name="Rectangle"/>
          <p:cNvSpPr/>
          <p:nvPr/>
        </p:nvSpPr>
        <p:spPr>
          <a:xfrm>
            <a:off x="-2283" y="12596347"/>
            <a:ext cx="24388566" cy="101469"/>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11" name="Circle"/>
          <p:cNvSpPr/>
          <p:nvPr/>
        </p:nvSpPr>
        <p:spPr>
          <a:xfrm>
            <a:off x="23550364" y="12875782"/>
            <a:ext cx="651272" cy="651273"/>
          </a:xfrm>
          <a:prstGeom prst="ellipse">
            <a:avLst/>
          </a:prstGeom>
          <a:solidFill>
            <a:srgbClr val="FFFFFF">
              <a:alpha val="19686"/>
            </a:srgbClr>
          </a:solidFill>
          <a:ln w="12700">
            <a:miter lim="400000"/>
          </a:ln>
        </p:spPr>
        <p:txBody>
          <a:bodyPr lIns="0" tIns="0" rIns="0" bIns="0" anchor="ctr"/>
          <a:lstStyle/>
          <a:p>
            <a:endParaRPr dirty="0"/>
          </a:p>
        </p:txBody>
      </p:sp>
      <p:sp>
        <p:nvSpPr>
          <p:cNvPr id="112" name="Slide Number"/>
          <p:cNvSpPr txBox="1">
            <a:spLocks noGrp="1"/>
          </p:cNvSpPr>
          <p:nvPr>
            <p:ph type="sldNum" sz="quarter" idx="2"/>
          </p:nvPr>
        </p:nvSpPr>
        <p:spPr>
          <a:xfrm>
            <a:off x="23550364" y="13057485"/>
            <a:ext cx="651272" cy="355600"/>
          </a:xfrm>
          <a:prstGeom prst="rect">
            <a:avLst/>
          </a:prstGeom>
        </p:spPr>
        <p:txBody>
          <a:bodyPr wrap="square"/>
          <a:lstStyle>
            <a:lvl1pPr>
              <a:lnSpc>
                <a:spcPct val="80000"/>
              </a:lnSpc>
              <a:defRPr sz="2000" b="1" i="0" cap="all" spc="266">
                <a:solidFill>
                  <a:srgbClr val="FFFFFF"/>
                </a:solidFill>
                <a:latin typeface="Century Gothic" panose="020B0502020202020204" pitchFamily="34" charset="0"/>
                <a:ea typeface="Century Gothic" panose="020B0502020202020204" pitchFamily="34" charset="0"/>
                <a:cs typeface="Century Gothic" panose="020B0502020202020204" pitchFamily="34" charset="0"/>
                <a:sym typeface="Curiosity-TWDC DemiBold"/>
              </a:defRPr>
            </a:lvl1pPr>
          </a:lstStyle>
          <a:p>
            <a:fld id="{86CB4B4D-7CA3-9044-876B-883B54F8677D}" type="slidenum">
              <a:rPr lang="en-GB" smtClean="0"/>
              <a:pPr/>
              <a:t>‹#›</a:t>
            </a:fld>
            <a:endParaRPr lang="en-GB" dirty="0"/>
          </a:p>
        </p:txBody>
      </p:sp>
      <p:sp>
        <p:nvSpPr>
          <p:cNvPr id="113" name="insert heading"/>
          <p:cNvSpPr txBox="1">
            <a:spLocks noGrp="1"/>
          </p:cNvSpPr>
          <p:nvPr>
            <p:ph type="body" sz="quarter" idx="13" hasCustomPrompt="1"/>
          </p:nvPr>
        </p:nvSpPr>
        <p:spPr>
          <a:xfrm>
            <a:off x="1246512" y="959125"/>
            <a:ext cx="22629488" cy="964367"/>
          </a:xfrm>
          <a:prstGeom prst="rect">
            <a:avLst/>
          </a:prstGeom>
          <a:ln w="12700">
            <a:miter lim="400000"/>
          </a:ln>
        </p:spPr>
        <p:txBody>
          <a:bodyPr lIns="50800" tIns="50800" rIns="50800" bIns="50800" anchor="t">
            <a:spAutoFit/>
          </a:bodyPr>
          <a:lstStyle>
            <a:lvl1pPr marL="0" indent="0">
              <a:buFont typeface="Arial" panose="020B0604020202020204" pitchFamily="34" charse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
        <p:nvSpPr>
          <p:cNvPr id="114" name="Rectangle"/>
          <p:cNvSpPr/>
          <p:nvPr/>
        </p:nvSpPr>
        <p:spPr>
          <a:xfrm rot="16200000">
            <a:off x="450902" y="1418494"/>
            <a:ext cx="1029164" cy="99492"/>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15" name="Image"/>
          <p:cNvSpPr>
            <a:spLocks noGrp="1"/>
          </p:cNvSpPr>
          <p:nvPr>
            <p:ph type="pic" sz="half" idx="14"/>
          </p:nvPr>
        </p:nvSpPr>
        <p:spPr>
          <a:xfrm>
            <a:off x="13664009" y="936975"/>
            <a:ext cx="10719862" cy="10772182"/>
          </a:xfrm>
          <a:prstGeom prst="rect">
            <a:avLst/>
          </a:prstGeom>
          <a:solidFill>
            <a:srgbClr val="E7E9ED"/>
          </a:solidFill>
        </p:spPr>
        <p:txBody>
          <a:bodyPr lIns="91439" tIns="45719" rIns="91439" bIns="45719" anchor="ctr">
            <a:noAutofit/>
          </a:bodyPr>
          <a:lstStyle>
            <a:lvl1pPr marL="0" indent="0" algn="ctr">
              <a:buNone/>
              <a:defRPr/>
            </a:lvl1pPr>
          </a:lstStyle>
          <a:p>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amp; Subtitle copy 14">
    <p:spTree>
      <p:nvGrpSpPr>
        <p:cNvPr id="1" name=""/>
        <p:cNvGrpSpPr/>
        <p:nvPr/>
      </p:nvGrpSpPr>
      <p:grpSpPr>
        <a:xfrm>
          <a:off x="0" y="0"/>
          <a:ext cx="0" cy="0"/>
          <a:chOff x="0" y="0"/>
          <a:chExt cx="0" cy="0"/>
        </a:xfrm>
      </p:grpSpPr>
      <p:sp>
        <p:nvSpPr>
          <p:cNvPr id="122" name="Rectangle"/>
          <p:cNvSpPr/>
          <p:nvPr/>
        </p:nvSpPr>
        <p:spPr>
          <a:xfrm>
            <a:off x="-2283" y="12686837"/>
            <a:ext cx="24388566" cy="1029164"/>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124" name="Circle"/>
          <p:cNvSpPr/>
          <p:nvPr/>
        </p:nvSpPr>
        <p:spPr>
          <a:xfrm>
            <a:off x="23550364" y="12875782"/>
            <a:ext cx="651272" cy="651273"/>
          </a:xfrm>
          <a:prstGeom prst="ellipse">
            <a:avLst/>
          </a:prstGeom>
          <a:solidFill>
            <a:srgbClr val="FFFFFF">
              <a:alpha val="19686"/>
            </a:srgbClr>
          </a:solidFill>
          <a:ln w="12700">
            <a:miter lim="400000"/>
          </a:ln>
        </p:spPr>
        <p:txBody>
          <a:bodyPr lIns="0" tIns="0" rIns="0" bIns="0" anchor="ctr"/>
          <a:lstStyle/>
          <a:p>
            <a:endParaRPr dirty="0"/>
          </a:p>
        </p:txBody>
      </p:sp>
      <p:sp>
        <p:nvSpPr>
          <p:cNvPr id="125" name="Slide Number"/>
          <p:cNvSpPr txBox="1">
            <a:spLocks noGrp="1"/>
          </p:cNvSpPr>
          <p:nvPr>
            <p:ph type="sldNum" sz="quarter" idx="2"/>
          </p:nvPr>
        </p:nvSpPr>
        <p:spPr>
          <a:xfrm>
            <a:off x="23550364" y="13057485"/>
            <a:ext cx="651272" cy="355600"/>
          </a:xfrm>
          <a:prstGeom prst="rect">
            <a:avLst/>
          </a:prstGeom>
        </p:spPr>
        <p:txBody>
          <a:bodyPr wrap="square"/>
          <a:lstStyle>
            <a:lvl1pPr>
              <a:lnSpc>
                <a:spcPct val="80000"/>
              </a:lnSpc>
              <a:defRPr sz="2000" b="1" i="0" cap="all" spc="266">
                <a:solidFill>
                  <a:srgbClr val="FFFFFF"/>
                </a:solidFill>
                <a:latin typeface="Century Gothic" panose="020B0502020202020204" pitchFamily="34" charset="0"/>
                <a:ea typeface="Century Gothic" panose="020B0502020202020204" pitchFamily="34" charset="0"/>
                <a:cs typeface="Century Gothic" panose="020B0502020202020204" pitchFamily="34" charset="0"/>
                <a:sym typeface="Curiosity-TWDC DemiBold"/>
              </a:defRPr>
            </a:lvl1pPr>
          </a:lstStyle>
          <a:p>
            <a:fld id="{86CB4B4D-7CA3-9044-876B-883B54F8677D}" type="slidenum">
              <a:rPr lang="en-GB" smtClean="0"/>
              <a:pPr/>
              <a:t>‹#›</a:t>
            </a:fld>
            <a:endParaRPr lang="en-GB" dirty="0"/>
          </a:p>
        </p:txBody>
      </p:sp>
      <p:sp>
        <p:nvSpPr>
          <p:cNvPr id="127" name="Rectangle"/>
          <p:cNvSpPr/>
          <p:nvPr/>
        </p:nvSpPr>
        <p:spPr>
          <a:xfrm rot="16200000">
            <a:off x="450902" y="1418494"/>
            <a:ext cx="1029164" cy="99492"/>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8" name="Rectangle">
            <a:extLst>
              <a:ext uri="{FF2B5EF4-FFF2-40B4-BE49-F238E27FC236}">
                <a16:creationId xmlns:a16="http://schemas.microsoft.com/office/drawing/2014/main" id="{BFC3C828-997A-B54D-9548-E2CC8F288ED0}"/>
              </a:ext>
            </a:extLst>
          </p:cNvPr>
          <p:cNvSpPr/>
          <p:nvPr userDrawn="1"/>
        </p:nvSpPr>
        <p:spPr>
          <a:xfrm>
            <a:off x="-2283" y="12596347"/>
            <a:ext cx="24388566" cy="101469"/>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9" name="insert heading">
            <a:extLst>
              <a:ext uri="{FF2B5EF4-FFF2-40B4-BE49-F238E27FC236}">
                <a16:creationId xmlns:a16="http://schemas.microsoft.com/office/drawing/2014/main" id="{15997DCB-293A-714F-8E52-31CADD11D971}"/>
              </a:ext>
            </a:extLst>
          </p:cNvPr>
          <p:cNvSpPr txBox="1">
            <a:spLocks noGrp="1"/>
          </p:cNvSpPr>
          <p:nvPr>
            <p:ph type="body" sz="quarter" idx="13" hasCustomPrompt="1"/>
          </p:nvPr>
        </p:nvSpPr>
        <p:spPr>
          <a:xfrm>
            <a:off x="1245175" y="964595"/>
            <a:ext cx="22629488" cy="964367"/>
          </a:xfrm>
          <a:prstGeom prst="rect">
            <a:avLst/>
          </a:prstGeom>
          <a:ln w="12700">
            <a:miter lim="400000"/>
          </a:ln>
        </p:spPr>
        <p:txBody>
          <a:bodyPr lIns="50800" tIns="50800" rIns="50800" bIns="50800" anchor="t">
            <a:spAutoFit/>
          </a:bodyPr>
          <a:lstStyle>
            <a:lvl1pPr marL="0" inden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copy 14">
    <p:spTree>
      <p:nvGrpSpPr>
        <p:cNvPr id="1" name=""/>
        <p:cNvGrpSpPr/>
        <p:nvPr/>
      </p:nvGrpSpPr>
      <p:grpSpPr>
        <a:xfrm>
          <a:off x="0" y="0"/>
          <a:ext cx="0" cy="0"/>
          <a:chOff x="0" y="0"/>
          <a:chExt cx="0" cy="0"/>
        </a:xfrm>
      </p:grpSpPr>
      <p:sp>
        <p:nvSpPr>
          <p:cNvPr id="122" name="Rectangle"/>
          <p:cNvSpPr/>
          <p:nvPr/>
        </p:nvSpPr>
        <p:spPr>
          <a:xfrm>
            <a:off x="-2283" y="12686837"/>
            <a:ext cx="24388566" cy="1029164"/>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124" name="Circle"/>
          <p:cNvSpPr/>
          <p:nvPr/>
        </p:nvSpPr>
        <p:spPr>
          <a:xfrm>
            <a:off x="23550364" y="12875782"/>
            <a:ext cx="651272" cy="651273"/>
          </a:xfrm>
          <a:prstGeom prst="ellipse">
            <a:avLst/>
          </a:prstGeom>
          <a:solidFill>
            <a:srgbClr val="FFFFFF">
              <a:alpha val="19686"/>
            </a:srgbClr>
          </a:solidFill>
          <a:ln w="12700">
            <a:miter lim="400000"/>
          </a:ln>
        </p:spPr>
        <p:txBody>
          <a:bodyPr lIns="0" tIns="0" rIns="0" bIns="0" anchor="ctr"/>
          <a:lstStyle/>
          <a:p>
            <a:endParaRPr dirty="0"/>
          </a:p>
        </p:txBody>
      </p:sp>
      <p:sp>
        <p:nvSpPr>
          <p:cNvPr id="125" name="Slide Number"/>
          <p:cNvSpPr txBox="1">
            <a:spLocks noGrp="1"/>
          </p:cNvSpPr>
          <p:nvPr>
            <p:ph type="sldNum" sz="quarter" idx="2"/>
          </p:nvPr>
        </p:nvSpPr>
        <p:spPr>
          <a:xfrm>
            <a:off x="23550364" y="13057485"/>
            <a:ext cx="651272" cy="355600"/>
          </a:xfrm>
          <a:prstGeom prst="rect">
            <a:avLst/>
          </a:prstGeom>
        </p:spPr>
        <p:txBody>
          <a:bodyPr wrap="square"/>
          <a:lstStyle>
            <a:lvl1pPr>
              <a:lnSpc>
                <a:spcPct val="80000"/>
              </a:lnSpc>
              <a:defRPr sz="2000" b="1" i="0" cap="all" spc="266">
                <a:solidFill>
                  <a:srgbClr val="FFFFFF"/>
                </a:solidFill>
                <a:latin typeface="Century Gothic" panose="020B0502020202020204" pitchFamily="34" charset="0"/>
                <a:ea typeface="Century Gothic" panose="020B0502020202020204" pitchFamily="34" charset="0"/>
                <a:cs typeface="Century Gothic" panose="020B0502020202020204" pitchFamily="34" charset="0"/>
                <a:sym typeface="Curiosity-TWDC DemiBold"/>
              </a:defRPr>
            </a:lvl1pPr>
          </a:lstStyle>
          <a:p>
            <a:fld id="{86CB4B4D-7CA3-9044-876B-883B54F8677D}" type="slidenum">
              <a:rPr lang="en-GB" smtClean="0"/>
              <a:pPr/>
              <a:t>‹#›</a:t>
            </a:fld>
            <a:endParaRPr lang="en-GB" dirty="0"/>
          </a:p>
        </p:txBody>
      </p:sp>
      <p:sp>
        <p:nvSpPr>
          <p:cNvPr id="8" name="Rectangle">
            <a:extLst>
              <a:ext uri="{FF2B5EF4-FFF2-40B4-BE49-F238E27FC236}">
                <a16:creationId xmlns:a16="http://schemas.microsoft.com/office/drawing/2014/main" id="{BFC3C828-997A-B54D-9548-E2CC8F288ED0}"/>
              </a:ext>
            </a:extLst>
          </p:cNvPr>
          <p:cNvSpPr/>
          <p:nvPr userDrawn="1"/>
        </p:nvSpPr>
        <p:spPr>
          <a:xfrm>
            <a:off x="-2283" y="12596347"/>
            <a:ext cx="24388566" cy="101469"/>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9" name="insert heading">
            <a:extLst>
              <a:ext uri="{FF2B5EF4-FFF2-40B4-BE49-F238E27FC236}">
                <a16:creationId xmlns:a16="http://schemas.microsoft.com/office/drawing/2014/main" id="{15997DCB-293A-714F-8E52-31CADD11D971}"/>
              </a:ext>
            </a:extLst>
          </p:cNvPr>
          <p:cNvSpPr txBox="1">
            <a:spLocks noGrp="1"/>
          </p:cNvSpPr>
          <p:nvPr>
            <p:ph type="body" sz="quarter" idx="13" hasCustomPrompt="1"/>
          </p:nvPr>
        </p:nvSpPr>
        <p:spPr>
          <a:xfrm>
            <a:off x="1245175" y="964595"/>
            <a:ext cx="22629488" cy="964367"/>
          </a:xfrm>
          <a:prstGeom prst="rect">
            <a:avLst/>
          </a:prstGeom>
          <a:ln w="12700">
            <a:miter lim="400000"/>
          </a:ln>
        </p:spPr>
        <p:txBody>
          <a:bodyPr lIns="50800" tIns="50800" rIns="50800" bIns="50800" anchor="t">
            <a:spAutoFit/>
          </a:bodyPr>
          <a:lstStyle>
            <a:lvl1pPr marL="0" indent="0">
              <a:buNone/>
              <a:defRPr sz="7000" b="1" i="0" cap="all" spc="300" dirty="0">
                <a:solidFill>
                  <a:srgbClr val="141C62"/>
                </a:solidFill>
                <a:latin typeface="Century Gothic" panose="020B0502020202020204" pitchFamily="34" charset="0"/>
                <a:ea typeface="Century Gothic" panose="020B0502020202020204" pitchFamily="34" charset="0"/>
                <a:cs typeface="Century Gothic" panose="020B0502020202020204" pitchFamily="34" charset="0"/>
              </a:defRPr>
            </a:lvl1pPr>
          </a:lstStyle>
          <a:p>
            <a:pPr marL="635000" lvl="0" indent="-635000">
              <a:lnSpc>
                <a:spcPct val="80000"/>
              </a:lnSpc>
              <a:spcBef>
                <a:spcPts val="0"/>
              </a:spcBef>
              <a:buSzTx/>
            </a:pPr>
            <a:r>
              <a:rPr dirty="0"/>
              <a:t>insert heading</a:t>
            </a:r>
          </a:p>
        </p:txBody>
      </p:sp>
    </p:spTree>
    <p:extLst>
      <p:ext uri="{BB962C8B-B14F-4D97-AF65-F5344CB8AC3E}">
        <p14:creationId xmlns:p14="http://schemas.microsoft.com/office/powerpoint/2010/main" val="171938329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GB"/>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0B4F5F-6BC3-4796-8A00-FBCECF6D3DAE}" type="datetimeFigureOut">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968443" y="13081000"/>
            <a:ext cx="434413" cy="471924"/>
          </a:xfrm>
        </p:spPr>
        <p:txBody>
          <a:bodyPr/>
          <a:lstStyle/>
          <a:p>
            <a:fld id="{FA99F907-D571-4F3D-ADB6-FC1BE99DA0A1}" type="slidenum">
              <a:rPr lang="en-GB" smtClean="0"/>
              <a:t>‹#›</a:t>
            </a:fld>
            <a:endParaRPr lang="en-GB" dirty="0"/>
          </a:p>
        </p:txBody>
      </p:sp>
    </p:spTree>
    <p:extLst>
      <p:ext uri="{BB962C8B-B14F-4D97-AF65-F5344CB8AC3E}">
        <p14:creationId xmlns:p14="http://schemas.microsoft.com/office/powerpoint/2010/main" val="159423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2283" y="0"/>
            <a:ext cx="24388566" cy="13716000"/>
          </a:xfrm>
          <a:prstGeom prst="rect">
            <a:avLst/>
          </a:prstGeom>
          <a:gradFill>
            <a:gsLst>
              <a:gs pos="0">
                <a:srgbClr val="1652AD"/>
              </a:gs>
              <a:gs pos="100000">
                <a:srgbClr val="14185C"/>
              </a:gs>
            </a:gsLst>
            <a:lin ang="20340000" scaled="0"/>
          </a:gradFill>
          <a:ln w="12700">
            <a:miter lim="400000"/>
          </a:ln>
        </p:spPr>
        <p:txBody>
          <a:bodyPr lIns="0" tIns="0" rIns="0" bIns="0" anchor="ctr"/>
          <a:lstStyle/>
          <a:p>
            <a:pPr lvl="0"/>
            <a:endParaRPr sz="3200" dirty="0">
              <a:solidFill>
                <a:srgbClr val="FFFFFF"/>
              </a:solidFill>
              <a:latin typeface="Helvetica Light"/>
            </a:endParaRPr>
          </a:p>
        </p:txBody>
      </p:sp>
      <p:sp>
        <p:nvSpPr>
          <p:cNvPr id="3" name="Rectangle"/>
          <p:cNvSpPr/>
          <p:nvPr/>
        </p:nvSpPr>
        <p:spPr>
          <a:xfrm>
            <a:off x="724461" y="652943"/>
            <a:ext cx="22935078" cy="12410114"/>
          </a:xfrm>
          <a:prstGeom prst="rect">
            <a:avLst/>
          </a:prstGeom>
          <a:solidFill>
            <a:srgbClr val="FFFFFF"/>
          </a:solidFill>
          <a:ln w="101600">
            <a:solidFill>
              <a:srgbClr val="CFD2D9"/>
            </a:solidFill>
          </a:ln>
        </p:spPr>
        <p:txBody>
          <a:bodyPr lIns="0" tIns="0" rIns="0" bIns="0" anchor="ctr"/>
          <a:lstStyle/>
          <a:p>
            <a:pPr>
              <a:defRPr>
                <a:solidFill>
                  <a:srgbClr val="FFFFFF"/>
                </a:solidFill>
              </a:defRPr>
            </a:pPr>
            <a:endParaRPr dirty="0"/>
          </a:p>
        </p:txBody>
      </p:sp>
      <p:sp>
        <p:nvSpPr>
          <p:cNvPr id="4" name="Title Text"/>
          <p:cNvSpPr txBox="1">
            <a:spLocks noGrp="1"/>
          </p:cNvSpPr>
          <p:nvPr>
            <p:ph type="title"/>
          </p:nvPr>
        </p:nvSpPr>
        <p:spPr>
          <a:xfrm>
            <a:off x="3653366" y="1958422"/>
            <a:ext cx="19507201" cy="2499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13610166" y="4458252"/>
            <a:ext cx="9550401" cy="8761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58" r:id="rId4"/>
    <p:sldLayoutId id="2147483659" r:id="rId5"/>
    <p:sldLayoutId id="2147483663" r:id="rId6"/>
    <p:sldLayoutId id="2147483662" r:id="rId7"/>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1689" userDrawn="1">
          <p15:clr>
            <a:srgbClr val="F26B43"/>
          </p15:clr>
        </p15:guide>
        <p15:guide id="2" pos="7680" userDrawn="1">
          <p15:clr>
            <a:srgbClr val="F26B43"/>
          </p15:clr>
        </p15:guide>
        <p15:guide id="3" orient="horz" pos="78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Mirqe7hhckCFcHvFAodm24IFQ&amp;url=http://www.graddiary.com/careers-advice/law-firms-winter-vacation-schemes/&amp;bvm=bv.106923889,d.ZWU&amp;psig=AFQjCNHJQkvGTkb3R5Z9hlGCEr4UGpyX2w&amp;ust=1447241768052297"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ursday 24th January"/>
          <p:cNvSpPr txBox="1"/>
          <p:nvPr/>
        </p:nvSpPr>
        <p:spPr>
          <a:xfrm>
            <a:off x="3447519" y="9136152"/>
            <a:ext cx="174889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nSpc>
                <a:spcPct val="80000"/>
              </a:lnSpc>
              <a:defRPr sz="4500" cap="all" spc="600">
                <a:solidFill>
                  <a:srgbClr val="E3256F"/>
                </a:solidFill>
                <a:latin typeface="Curiosity-TWDC Medium"/>
                <a:ea typeface="Curiosity-TWDC Medium"/>
                <a:cs typeface="Curiosity-TWDC Medium"/>
                <a:sym typeface="Curiosity-TWDC Medium"/>
              </a:defRPr>
            </a:pPr>
            <a:r>
              <a:rPr lang="en-GB" dirty="0">
                <a:solidFill>
                  <a:srgbClr val="B1B2B8"/>
                </a:solidFill>
                <a:latin typeface="Century Gothic" panose="020B0502020202020204" pitchFamily="34" charset="0"/>
              </a:rPr>
              <a:t>V1 November 2023</a:t>
            </a:r>
            <a:endParaRPr dirty="0">
              <a:solidFill>
                <a:srgbClr val="B1B2B8"/>
              </a:solidFill>
              <a:latin typeface="Century Gothic" panose="020B0502020202020204" pitchFamily="34" charset="0"/>
            </a:endParaRPr>
          </a:p>
        </p:txBody>
      </p:sp>
      <p:sp>
        <p:nvSpPr>
          <p:cNvPr id="141" name="CPC EMEA Update"/>
          <p:cNvSpPr txBox="1"/>
          <p:nvPr/>
        </p:nvSpPr>
        <p:spPr>
          <a:xfrm>
            <a:off x="3447519" y="4793190"/>
            <a:ext cx="17488962" cy="2195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defRPr sz="8500" cap="all" spc="1200">
                <a:solidFill>
                  <a:srgbClr val="401D5B"/>
                </a:solidFill>
                <a:latin typeface="Curiosity-TWDC Black"/>
                <a:ea typeface="Curiosity-TWDC Black"/>
                <a:cs typeface="Curiosity-TWDC Black"/>
                <a:sym typeface="Curiosity-TWDC Black"/>
              </a:defRPr>
            </a:lvl1pPr>
          </a:lstStyle>
          <a:p>
            <a:r>
              <a:rPr lang="en-GB" b="1" dirty="0">
                <a:solidFill>
                  <a:srgbClr val="141C62"/>
                </a:solidFill>
                <a:latin typeface="Century Gothic" panose="020B0502020202020204" pitchFamily="34" charset="0"/>
              </a:rPr>
              <a:t>Production Risk Assessment Training</a:t>
            </a:r>
            <a:endParaRPr b="1" dirty="0">
              <a:solidFill>
                <a:srgbClr val="141C62"/>
              </a:solidFill>
              <a:latin typeface="Century Gothic" panose="020B0502020202020204" pitchFamily="34" charset="0"/>
            </a:endParaRPr>
          </a:p>
        </p:txBody>
      </p:sp>
      <p:sp>
        <p:nvSpPr>
          <p:cNvPr id="142" name="Rectangle"/>
          <p:cNvSpPr/>
          <p:nvPr/>
        </p:nvSpPr>
        <p:spPr>
          <a:xfrm>
            <a:off x="11537984" y="4448437"/>
            <a:ext cx="1308032" cy="98500"/>
          </a:xfrm>
          <a:prstGeom prst="rect">
            <a:avLst/>
          </a:prstGeom>
          <a:solidFill>
            <a:srgbClr val="CFD2D9"/>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Tree>
    <p:extLst>
      <p:ext uri="{BB962C8B-B14F-4D97-AF65-F5344CB8AC3E}">
        <p14:creationId xmlns:p14="http://schemas.microsoft.com/office/powerpoint/2010/main" val="3312872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10</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Five Steps to risk assessment</a:t>
            </a:r>
          </a:p>
        </p:txBody>
      </p:sp>
      <p:graphicFrame>
        <p:nvGraphicFramePr>
          <p:cNvPr id="7" name="Diagram 6">
            <a:extLst>
              <a:ext uri="{FF2B5EF4-FFF2-40B4-BE49-F238E27FC236}">
                <a16:creationId xmlns:a16="http://schemas.microsoft.com/office/drawing/2014/main" id="{4E2451DA-2437-9E48-A25E-5F810503E3FE}"/>
              </a:ext>
            </a:extLst>
          </p:cNvPr>
          <p:cNvGraphicFramePr/>
          <p:nvPr>
            <p:extLst>
              <p:ext uri="{D42A27DB-BD31-4B8C-83A1-F6EECF244321}">
                <p14:modId xmlns:p14="http://schemas.microsoft.com/office/powerpoint/2010/main" val="597516147"/>
              </p:ext>
            </p:extLst>
          </p:nvPr>
        </p:nvGraphicFramePr>
        <p:xfrm>
          <a:off x="4274634" y="2649278"/>
          <a:ext cx="15834732" cy="923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53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11</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1 – Identifying hazards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21704035" cy="7682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lnSpc>
                <a:spcPct val="15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Hazards can be identified through a variety of methods: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Safety inspections/walks/tours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Past risk assessments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Job or task analysis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Incident data/near miss records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Legislation/HSE guidance</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Manufacturers information</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Talking with the crew carrying out the work</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External specialists (e.g. structural engineers)</a:t>
            </a:r>
          </a:p>
        </p:txBody>
      </p:sp>
    </p:spTree>
    <p:extLst>
      <p:ext uri="{BB962C8B-B14F-4D97-AF65-F5344CB8AC3E}">
        <p14:creationId xmlns:p14="http://schemas.microsoft.com/office/powerpoint/2010/main" val="260042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12</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1 – Identifying hazards</a:t>
            </a:r>
          </a:p>
        </p:txBody>
      </p:sp>
      <p:pic>
        <p:nvPicPr>
          <p:cNvPr id="7" name="Picture 4" descr="See the source image">
            <a:extLst>
              <a:ext uri="{FF2B5EF4-FFF2-40B4-BE49-F238E27FC236}">
                <a16:creationId xmlns:a16="http://schemas.microsoft.com/office/drawing/2014/main" id="{F95FE95B-FFA3-5E4F-910D-CB5A1EB3EC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24" b="2221"/>
          <a:stretch/>
        </p:blipFill>
        <p:spPr bwMode="auto">
          <a:xfrm>
            <a:off x="6917473" y="2349905"/>
            <a:ext cx="10549054" cy="964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4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13</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2 – Identify the persons at risk</a:t>
            </a:r>
          </a:p>
        </p:txBody>
      </p:sp>
      <p:pic>
        <p:nvPicPr>
          <p:cNvPr id="1030" name="Picture 6" descr="5,995 Film Crew Illustrations &amp; Clip Art - iStock">
            <a:extLst>
              <a:ext uri="{FF2B5EF4-FFF2-40B4-BE49-F238E27FC236}">
                <a16:creationId xmlns:a16="http://schemas.microsoft.com/office/drawing/2014/main" id="{76D2A8C7-03B1-759A-A9D6-48C17E74B0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91"/>
          <a:stretch/>
        </p:blipFill>
        <p:spPr bwMode="auto">
          <a:xfrm>
            <a:off x="5876386" y="2973090"/>
            <a:ext cx="318739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5,995 Film Crew Illustrations &amp; Clip Art - iStock">
            <a:extLst>
              <a:ext uri="{FF2B5EF4-FFF2-40B4-BE49-F238E27FC236}">
                <a16:creationId xmlns:a16="http://schemas.microsoft.com/office/drawing/2014/main" id="{46FA5E27-A145-7ADA-2890-BE8C9ACC84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380"/>
          <a:stretch/>
        </p:blipFill>
        <p:spPr bwMode="auto">
          <a:xfrm>
            <a:off x="1245175" y="2973090"/>
            <a:ext cx="463395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33,697 Building Contractor Illustrations &amp; Clip Art - iStock">
            <a:extLst>
              <a:ext uri="{FF2B5EF4-FFF2-40B4-BE49-F238E27FC236}">
                <a16:creationId xmlns:a16="http://schemas.microsoft.com/office/drawing/2014/main" id="{AC24594D-B18B-87CB-E768-5795A5583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166" y="2686875"/>
            <a:ext cx="77724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vid-19 impact on the mental health of vulnerable people — Hope for the  Abused &amp; Battered">
            <a:extLst>
              <a:ext uri="{FF2B5EF4-FFF2-40B4-BE49-F238E27FC236}">
                <a16:creationId xmlns:a16="http://schemas.microsoft.com/office/drawing/2014/main" id="{71ACD5B0-9F62-C39F-3018-36B8F36C9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8856" y="6573075"/>
            <a:ext cx="6517409" cy="57512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VID-19 pandemic: Canadian government publishes tip sheets for essential  and high-risk workers | 2020-05-27 | Safety+Health">
            <a:extLst>
              <a:ext uri="{FF2B5EF4-FFF2-40B4-BE49-F238E27FC236}">
                <a16:creationId xmlns:a16="http://schemas.microsoft.com/office/drawing/2014/main" id="{8CF1B77E-A9DD-6499-832D-51088080E5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058" y="8383290"/>
            <a:ext cx="6213087" cy="39802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16028EC-7478-6B56-ACFD-07EFEE8AB769}"/>
              </a:ext>
            </a:extLst>
          </p:cNvPr>
          <p:cNvSpPr/>
          <p:nvPr/>
        </p:nvSpPr>
        <p:spPr>
          <a:xfrm>
            <a:off x="11837562" y="7365315"/>
            <a:ext cx="1407508" cy="5386090"/>
          </a:xfrm>
          <a:prstGeom prst="rect">
            <a:avLst/>
          </a:prstGeom>
          <a:noFill/>
        </p:spPr>
        <p:txBody>
          <a:bodyPr wrap="square" lIns="91440" tIns="45720" rIns="91440" bIns="45720">
            <a:spAutoFit/>
          </a:bodyPr>
          <a:lstStyle/>
          <a:p>
            <a:pPr algn="ctr"/>
            <a:r>
              <a:rPr lang="en-GB" sz="34400" b="0" cap="none" spc="0" dirty="0">
                <a:ln w="0"/>
                <a:solidFill>
                  <a:schemeClr val="accent1"/>
                </a:solidFill>
                <a:effectLst>
                  <a:outerShdw blurRad="38100" dist="25400" dir="5400000" algn="ctr" rotWithShape="0">
                    <a:srgbClr val="6E747A">
                      <a:alpha val="43000"/>
                    </a:srgbClr>
                  </a:outerShdw>
                </a:effectLst>
              </a:rPr>
              <a:t>?</a:t>
            </a:r>
            <a:endParaRPr lang="en-GB" sz="239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73052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sp>
        <p:nvSpPr>
          <p:cNvPr id="3" name="Text Placeholder 2">
            <a:extLst>
              <a:ext uri="{FF2B5EF4-FFF2-40B4-BE49-F238E27FC236}">
                <a16:creationId xmlns:a16="http://schemas.microsoft.com/office/drawing/2014/main" id="{A3C0A479-58F9-E44F-92D2-134F1F5EB551}"/>
              </a:ext>
            </a:extLst>
          </p:cNvPr>
          <p:cNvSpPr>
            <a:spLocks noGrp="1"/>
          </p:cNvSpPr>
          <p:nvPr>
            <p:ph type="body" sz="quarter" idx="13"/>
          </p:nvPr>
        </p:nvSpPr>
        <p:spPr>
          <a:xfrm>
            <a:off x="1245175" y="964595"/>
            <a:ext cx="22629488" cy="1179810"/>
          </a:xfrm>
        </p:spPr>
        <p:txBody>
          <a:bodyPr/>
          <a:lstStyle/>
          <a:p>
            <a:r>
              <a:rPr lang="en-US" dirty="0"/>
              <a:t>3 – </a:t>
            </a:r>
            <a:r>
              <a:rPr lang="en-GB" dirty="0"/>
              <a:t>Evaluate the risks and current controls</a:t>
            </a:r>
          </a:p>
        </p:txBody>
      </p:sp>
      <p:grpSp>
        <p:nvGrpSpPr>
          <p:cNvPr id="189" name="Group"/>
          <p:cNvGrpSpPr/>
          <p:nvPr/>
        </p:nvGrpSpPr>
        <p:grpSpPr>
          <a:xfrm>
            <a:off x="4042352" y="2315601"/>
            <a:ext cx="19508011" cy="4232634"/>
            <a:chOff x="1" y="-240196"/>
            <a:chExt cx="10994447" cy="4232631"/>
          </a:xfrm>
        </p:grpSpPr>
        <p:sp>
          <p:nvSpPr>
            <p:cNvPr id="187" name="Rectangle"/>
            <p:cNvSpPr/>
            <p:nvPr/>
          </p:nvSpPr>
          <p:spPr>
            <a:xfrm rot="16200000">
              <a:off x="3621106" y="-3621108"/>
              <a:ext cx="3752237" cy="10994447"/>
            </a:xfrm>
            <a:prstGeom prst="rect">
              <a:avLst/>
            </a:prstGeom>
            <a:solidFill>
              <a:srgbClr val="CFD2D9">
                <a:alpha val="49870"/>
              </a:srgbClr>
            </a:solidFill>
            <a:ln w="12700" cap="flat">
              <a:noFill/>
              <a:miter lim="400000"/>
            </a:ln>
            <a:effectLst/>
          </p:spPr>
          <p:txBody>
            <a:bodyPr wrap="square" lIns="0" tIns="0" rIns="0" bIns="0" numCol="1" anchor="ctr">
              <a:noAutofit/>
            </a:bodyPr>
            <a:lstStyle/>
            <a:p>
              <a:pPr>
                <a:lnSpc>
                  <a:spcPct val="120000"/>
                </a:lnSpc>
                <a:defRPr sz="3200">
                  <a:solidFill>
                    <a:srgbClr val="FFFFFF"/>
                  </a:solidFill>
                  <a:latin typeface="Helvetica Light"/>
                  <a:ea typeface="Helvetica Light"/>
                  <a:cs typeface="Helvetica Light"/>
                  <a:sym typeface="Helvetica Light"/>
                </a:defRPr>
              </a:pPr>
              <a:endParaRPr sz="4000"/>
            </a:p>
          </p:txBody>
        </p:sp>
        <p:sp>
          <p:nvSpPr>
            <p:cNvPr id="188" name="Transaction Based Business"/>
            <p:cNvSpPr txBox="1"/>
            <p:nvPr/>
          </p:nvSpPr>
          <p:spPr>
            <a:xfrm>
              <a:off x="306200" y="-240196"/>
              <a:ext cx="10573393" cy="42326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lnSpc>
                  <a:spcPct val="120000"/>
                </a:lnSpc>
                <a:spcBef>
                  <a:spcPts val="1000"/>
                </a:spcBef>
                <a:buSzPct val="100000"/>
                <a:defRPr sz="2800" spc="139">
                  <a:solidFill>
                    <a:srgbClr val="5B5867"/>
                  </a:solidFill>
                  <a:latin typeface="Curiosity-TWDC Medium"/>
                  <a:ea typeface="Curiosity-TWDC Medium"/>
                  <a:cs typeface="Curiosity-TWDC Medium"/>
                  <a:sym typeface="Curiosity-TWDC Medium"/>
                </a:defRPr>
              </a:pPr>
              <a:endParaRPr lang="en-GB" sz="3200" spc="139" dirty="0">
                <a:solidFill>
                  <a:srgbClr val="0C53AC"/>
                </a:solidFill>
                <a:latin typeface="Century Gothic" panose="020B0502020202020204" pitchFamily="34" charset="0"/>
              </a:endParaRP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dirty="0">
                  <a:solidFill>
                    <a:srgbClr val="0C53AC"/>
                  </a:solidFill>
                  <a:latin typeface="Century Gothic" panose="020B0502020202020204" pitchFamily="34" charset="0"/>
                </a:rPr>
                <a:t>The nature of the hazard – can it kill or seriously injure</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Duration and frequency of exposure</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Number of persons exposed</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Availability of first aid treatment</a:t>
              </a:r>
              <a:endParaRPr lang="en-GB" sz="3200" spc="139" dirty="0">
                <a:solidFill>
                  <a:srgbClr val="5B5867"/>
                </a:solidFill>
                <a:latin typeface="Century Gothic" panose="020B0502020202020204" pitchFamily="34" charset="0"/>
              </a:endParaRP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endParaRPr lang="en-GB" sz="3200" spc="139" dirty="0">
                <a:solidFill>
                  <a:srgbClr val="5B5867"/>
                </a:solidFill>
                <a:latin typeface="Century Gothic" panose="020B0502020202020204" pitchFamily="34" charset="0"/>
              </a:endParaRPr>
            </a:p>
          </p:txBody>
        </p:sp>
      </p:grpSp>
      <p:grpSp>
        <p:nvGrpSpPr>
          <p:cNvPr id="192" name="Group"/>
          <p:cNvGrpSpPr/>
          <p:nvPr/>
        </p:nvGrpSpPr>
        <p:grpSpPr>
          <a:xfrm>
            <a:off x="4042352" y="6451601"/>
            <a:ext cx="19508011" cy="5242095"/>
            <a:chOff x="1" y="-896570"/>
            <a:chExt cx="10994449" cy="5242093"/>
          </a:xfrm>
        </p:grpSpPr>
        <p:sp>
          <p:nvSpPr>
            <p:cNvPr id="190" name="Rectangle"/>
            <p:cNvSpPr/>
            <p:nvPr/>
          </p:nvSpPr>
          <p:spPr>
            <a:xfrm rot="16200000">
              <a:off x="2876179" y="-3772748"/>
              <a:ext cx="5242093" cy="10994449"/>
            </a:xfrm>
            <a:prstGeom prst="rect">
              <a:avLst/>
            </a:prstGeom>
            <a:solidFill>
              <a:srgbClr val="CFD2D9">
                <a:alpha val="49870"/>
              </a:srgbClr>
            </a:solidFill>
            <a:ln w="12700" cap="flat">
              <a:noFill/>
              <a:miter lim="400000"/>
            </a:ln>
            <a:effectLst/>
          </p:spPr>
          <p:txBody>
            <a:bodyPr wrap="square" lIns="0" tIns="0" rIns="0" bIns="0" numCol="1" anchor="ctr">
              <a:noAutofit/>
            </a:bodyPr>
            <a:lstStyle/>
            <a:p>
              <a:pPr>
                <a:lnSpc>
                  <a:spcPct val="120000"/>
                </a:lnSpc>
                <a:defRPr sz="3200">
                  <a:solidFill>
                    <a:srgbClr val="FFFFFF"/>
                  </a:solidFill>
                  <a:latin typeface="Helvetica Light"/>
                  <a:ea typeface="Helvetica Light"/>
                  <a:cs typeface="Helvetica Light"/>
                  <a:sym typeface="Helvetica Light"/>
                </a:defRPr>
              </a:pPr>
              <a:endParaRPr sz="4000"/>
            </a:p>
          </p:txBody>
        </p:sp>
        <p:sp>
          <p:nvSpPr>
            <p:cNvPr id="191" name="Transaction Based Business"/>
            <p:cNvSpPr txBox="1"/>
            <p:nvPr/>
          </p:nvSpPr>
          <p:spPr>
            <a:xfrm>
              <a:off x="273751" y="-158237"/>
              <a:ext cx="10126095" cy="27942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dirty="0">
                  <a:solidFill>
                    <a:srgbClr val="0C53AC"/>
                  </a:solidFill>
                  <a:latin typeface="Century Gothic" panose="020B0502020202020204" pitchFamily="34" charset="0"/>
                </a:rPr>
                <a:t>Duration and frequency of exposure</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Competence of persons exposed</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The equipment being used and its condition</a:t>
              </a:r>
            </a:p>
            <a:p>
              <a:pPr marL="280736" indent="-280736" algn="l">
                <a:lnSpc>
                  <a:spcPct val="120000"/>
                </a:lnSpc>
                <a:spcBef>
                  <a:spcPts val="1000"/>
                </a:spcBef>
                <a:buSzPct val="100000"/>
                <a:buFontTx/>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0C53AC"/>
                  </a:solidFill>
                  <a:latin typeface="Century Gothic" panose="020B0502020202020204" pitchFamily="34" charset="0"/>
                </a:rPr>
                <a:t>Number of persons exposed</a:t>
              </a:r>
            </a:p>
          </p:txBody>
        </p:sp>
      </p:grpSp>
      <p:grpSp>
        <p:nvGrpSpPr>
          <p:cNvPr id="207" name="Group"/>
          <p:cNvGrpSpPr/>
          <p:nvPr/>
        </p:nvGrpSpPr>
        <p:grpSpPr>
          <a:xfrm>
            <a:off x="856860" y="2565851"/>
            <a:ext cx="2975512" cy="3755435"/>
            <a:chOff x="0" y="-1"/>
            <a:chExt cx="2975510" cy="3755434"/>
          </a:xfrm>
        </p:grpSpPr>
        <p:sp>
          <p:nvSpPr>
            <p:cNvPr id="203" name="Rectangle"/>
            <p:cNvSpPr/>
            <p:nvPr/>
          </p:nvSpPr>
          <p:spPr>
            <a:xfrm rot="16200000">
              <a:off x="-389961" y="442323"/>
              <a:ext cx="3755434" cy="2870785"/>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204" name="Social /  Economic Impact"/>
            <p:cNvSpPr txBox="1"/>
            <p:nvPr/>
          </p:nvSpPr>
          <p:spPr>
            <a:xfrm>
              <a:off x="0" y="2015155"/>
              <a:ext cx="2975510" cy="490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nSpc>
                  <a:spcPct val="90000"/>
                </a:lnSpc>
                <a:defRPr sz="2800" cap="all" spc="420">
                  <a:solidFill>
                    <a:srgbClr val="FFFFFF"/>
                  </a:solidFill>
                  <a:latin typeface="Curiosity-TWDC DemiBold"/>
                  <a:ea typeface="Curiosity-TWDC DemiBold"/>
                  <a:cs typeface="Curiosity-TWDC DemiBold"/>
                  <a:sym typeface="Curiosity-TWDC DemiBold"/>
                </a:defRPr>
              </a:pPr>
              <a:r>
                <a:rPr lang="en-GB" sz="2800" b="1" cap="all" dirty="0">
                  <a:latin typeface="Century Gothic" panose="020B0502020202020204" pitchFamily="34" charset="0"/>
                  <a:sym typeface="Curiosity-TWDC DemiBold"/>
                </a:rPr>
                <a:t>severity</a:t>
              </a:r>
              <a:endParaRPr b="1" dirty="0">
                <a:latin typeface="Century Gothic" panose="020B0502020202020204" pitchFamily="34" charset="0"/>
              </a:endParaRPr>
            </a:p>
          </p:txBody>
        </p:sp>
        <p:sp>
          <p:nvSpPr>
            <p:cNvPr id="205" name="Circle"/>
            <p:cNvSpPr/>
            <p:nvPr/>
          </p:nvSpPr>
          <p:spPr>
            <a:xfrm>
              <a:off x="800430" y="392830"/>
              <a:ext cx="1374649" cy="1374648"/>
            </a:xfrm>
            <a:prstGeom prst="ellipse">
              <a:avLst/>
            </a:prstGeom>
            <a:solidFill>
              <a:srgbClr val="FFFFFF">
                <a:alpha val="19686"/>
              </a:srgbClr>
            </a:solidFill>
            <a:ln w="12700" cap="flat">
              <a:noFill/>
              <a:miter lim="400000"/>
            </a:ln>
            <a:effectLst/>
          </p:spPr>
          <p:txBody>
            <a:bodyPr wrap="square" lIns="0" tIns="0" rIns="0" bIns="0" numCol="1" anchor="ctr">
              <a:noAutofit/>
            </a:bodyPr>
            <a:lstStyle/>
            <a:p>
              <a:endParaRPr/>
            </a:p>
          </p:txBody>
        </p:sp>
      </p:grpSp>
      <p:grpSp>
        <p:nvGrpSpPr>
          <p:cNvPr id="5" name="Group 4">
            <a:extLst>
              <a:ext uri="{FF2B5EF4-FFF2-40B4-BE49-F238E27FC236}">
                <a16:creationId xmlns:a16="http://schemas.microsoft.com/office/drawing/2014/main" id="{34695ED9-3A6B-774E-97FB-8E0DA511B454}"/>
              </a:ext>
            </a:extLst>
          </p:cNvPr>
          <p:cNvGrpSpPr/>
          <p:nvPr/>
        </p:nvGrpSpPr>
        <p:grpSpPr>
          <a:xfrm>
            <a:off x="856860" y="6451603"/>
            <a:ext cx="2975512" cy="5242094"/>
            <a:chOff x="856860" y="6451603"/>
            <a:chExt cx="2975512" cy="5242094"/>
          </a:xfrm>
        </p:grpSpPr>
        <p:sp>
          <p:nvSpPr>
            <p:cNvPr id="208" name="Rectangle"/>
            <p:cNvSpPr/>
            <p:nvPr/>
          </p:nvSpPr>
          <p:spPr>
            <a:xfrm rot="16200000">
              <a:off x="-276429" y="7637256"/>
              <a:ext cx="5242094" cy="2870788"/>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209" name="Industry  Disruptions"/>
            <p:cNvSpPr txBox="1"/>
            <p:nvPr/>
          </p:nvSpPr>
          <p:spPr>
            <a:xfrm>
              <a:off x="856860" y="9458760"/>
              <a:ext cx="2975512" cy="490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nSpc>
                  <a:spcPct val="90000"/>
                </a:lnSpc>
                <a:defRPr sz="2800" cap="all" spc="420">
                  <a:solidFill>
                    <a:srgbClr val="FFFFFF"/>
                  </a:solidFill>
                  <a:latin typeface="Curiosity-TWDC DemiBold"/>
                  <a:ea typeface="Curiosity-TWDC DemiBold"/>
                  <a:cs typeface="Curiosity-TWDC DemiBold"/>
                  <a:sym typeface="Curiosity-TWDC DemiBold"/>
                </a:defRPr>
              </a:pPr>
              <a:r>
                <a:rPr lang="en-GB" sz="2800" b="1" cap="all" dirty="0">
                  <a:latin typeface="Century Gothic" panose="020B0502020202020204" pitchFamily="34" charset="0"/>
                  <a:sym typeface="Curiosity-TWDC DemiBold"/>
                </a:rPr>
                <a:t>likelihood</a:t>
              </a:r>
              <a:endParaRPr lang="en-GB" b="1" dirty="0">
                <a:latin typeface="Century Gothic" panose="020B0502020202020204" pitchFamily="34" charset="0"/>
              </a:endParaRPr>
            </a:p>
          </p:txBody>
        </p:sp>
        <p:sp>
          <p:nvSpPr>
            <p:cNvPr id="210" name="Circle"/>
            <p:cNvSpPr/>
            <p:nvPr/>
          </p:nvSpPr>
          <p:spPr>
            <a:xfrm>
              <a:off x="1657291" y="7857940"/>
              <a:ext cx="1374650" cy="1374648"/>
            </a:xfrm>
            <a:prstGeom prst="ellipse">
              <a:avLst/>
            </a:prstGeom>
            <a:solidFill>
              <a:srgbClr val="FFFFFF">
                <a:alpha val="19686"/>
              </a:srgbClr>
            </a:solidFill>
            <a:ln w="12700" cap="flat">
              <a:noFill/>
              <a:miter lim="400000"/>
            </a:ln>
            <a:effectLst/>
          </p:spPr>
          <p:txBody>
            <a:bodyPr wrap="square" lIns="0" tIns="0" rIns="0" bIns="0" numCol="1" anchor="ctr">
              <a:noAutofit/>
            </a:bodyPr>
            <a:lstStyle/>
            <a:p>
              <a:endParaRPr/>
            </a:p>
          </p:txBody>
        </p:sp>
      </p:grpSp>
    </p:spTree>
    <p:extLst>
      <p:ext uri="{BB962C8B-B14F-4D97-AF65-F5344CB8AC3E}">
        <p14:creationId xmlns:p14="http://schemas.microsoft.com/office/powerpoint/2010/main" val="11958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15</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3 – EVALUATE  the RISKS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18760913" cy="20751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lnSpc>
                <a:spcPct val="12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2 key points to this:</a:t>
            </a:r>
          </a:p>
          <a:p>
            <a:pPr marL="514350" lvl="6" indent="-514350" algn="l">
              <a:lnSpc>
                <a:spcPct val="120000"/>
              </a:lnSpc>
              <a:spcBef>
                <a:spcPts val="1000"/>
              </a:spcBef>
              <a:buSzPct val="100000"/>
              <a:buFont typeface="+mj-lt"/>
              <a:buAutoNum type="arabicPeriod"/>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Risk Estimation</a:t>
            </a:r>
          </a:p>
          <a:p>
            <a:pPr marL="514350" lvl="6" indent="-514350" algn="l">
              <a:lnSpc>
                <a:spcPct val="120000"/>
              </a:lnSpc>
              <a:spcBef>
                <a:spcPts val="1000"/>
              </a:spcBef>
              <a:buSzPct val="100000"/>
              <a:buFont typeface="+mj-lt"/>
              <a:buAutoNum type="arabicPeriod"/>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Risk Evaluation</a:t>
            </a:r>
          </a:p>
        </p:txBody>
      </p:sp>
      <p:pic>
        <p:nvPicPr>
          <p:cNvPr id="15" name="Picture 14">
            <a:extLst>
              <a:ext uri="{FF2B5EF4-FFF2-40B4-BE49-F238E27FC236}">
                <a16:creationId xmlns:a16="http://schemas.microsoft.com/office/drawing/2014/main" id="{CB72B74A-0BCB-71C1-373D-F3B2367D42DE}"/>
              </a:ext>
            </a:extLst>
          </p:cNvPr>
          <p:cNvPicPr>
            <a:picLocks noChangeAspect="1"/>
          </p:cNvPicPr>
          <p:nvPr/>
        </p:nvPicPr>
        <p:blipFill>
          <a:blip r:embed="rId3"/>
          <a:stretch>
            <a:fillRect/>
          </a:stretch>
        </p:blipFill>
        <p:spPr>
          <a:xfrm>
            <a:off x="654808" y="7504307"/>
            <a:ext cx="8770663" cy="4328673"/>
          </a:xfrm>
          <a:prstGeom prst="rect">
            <a:avLst/>
          </a:prstGeom>
        </p:spPr>
      </p:pic>
      <p:pic>
        <p:nvPicPr>
          <p:cNvPr id="3" name="Picture 2">
            <a:extLst>
              <a:ext uri="{FF2B5EF4-FFF2-40B4-BE49-F238E27FC236}">
                <a16:creationId xmlns:a16="http://schemas.microsoft.com/office/drawing/2014/main" id="{32365E95-CC82-BAC1-2F12-280F84363113}"/>
              </a:ext>
            </a:extLst>
          </p:cNvPr>
          <p:cNvPicPr>
            <a:picLocks noChangeAspect="1"/>
          </p:cNvPicPr>
          <p:nvPr/>
        </p:nvPicPr>
        <p:blipFill>
          <a:blip r:embed="rId4"/>
          <a:stretch>
            <a:fillRect/>
          </a:stretch>
        </p:blipFill>
        <p:spPr>
          <a:xfrm>
            <a:off x="9943782" y="2400732"/>
            <a:ext cx="8326501" cy="4764500"/>
          </a:xfrm>
          <a:prstGeom prst="rect">
            <a:avLst/>
          </a:prstGeom>
        </p:spPr>
      </p:pic>
      <p:pic>
        <p:nvPicPr>
          <p:cNvPr id="6" name="Picture 5">
            <a:extLst>
              <a:ext uri="{FF2B5EF4-FFF2-40B4-BE49-F238E27FC236}">
                <a16:creationId xmlns:a16="http://schemas.microsoft.com/office/drawing/2014/main" id="{8E06DF68-CC58-82EC-361A-26FE4E7B77A5}"/>
              </a:ext>
            </a:extLst>
          </p:cNvPr>
          <p:cNvPicPr>
            <a:picLocks noChangeAspect="1"/>
          </p:cNvPicPr>
          <p:nvPr/>
        </p:nvPicPr>
        <p:blipFill>
          <a:blip r:embed="rId5"/>
          <a:stretch>
            <a:fillRect/>
          </a:stretch>
        </p:blipFill>
        <p:spPr>
          <a:xfrm>
            <a:off x="9943782" y="7504308"/>
            <a:ext cx="13414142" cy="4249106"/>
          </a:xfrm>
          <a:prstGeom prst="rect">
            <a:avLst/>
          </a:prstGeom>
        </p:spPr>
      </p:pic>
    </p:spTree>
    <p:extLst>
      <p:ext uri="{BB962C8B-B14F-4D97-AF65-F5344CB8AC3E}">
        <p14:creationId xmlns:p14="http://schemas.microsoft.com/office/powerpoint/2010/main" val="390282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16</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3 – Levels of control</a:t>
            </a:r>
          </a:p>
        </p:txBody>
      </p:sp>
      <p:sp>
        <p:nvSpPr>
          <p:cNvPr id="3" name="Rectangle 2">
            <a:extLst>
              <a:ext uri="{FF2B5EF4-FFF2-40B4-BE49-F238E27FC236}">
                <a16:creationId xmlns:a16="http://schemas.microsoft.com/office/drawing/2014/main" id="{D097F388-656A-A887-2256-FB400F2809E2}"/>
              </a:ext>
            </a:extLst>
          </p:cNvPr>
          <p:cNvSpPr/>
          <p:nvPr/>
        </p:nvSpPr>
        <p:spPr>
          <a:xfrm>
            <a:off x="4076641" y="3109000"/>
            <a:ext cx="16230725" cy="5401479"/>
          </a:xfrm>
          <a:prstGeom prst="rect">
            <a:avLst/>
          </a:prstGeom>
          <a:noFill/>
        </p:spPr>
        <p:txBody>
          <a:bodyPr wrap="none" lIns="91440" tIns="45720" rIns="91440" bIns="45720">
            <a:spAutoFit/>
          </a:bodyPr>
          <a:lstStyle/>
          <a:p>
            <a:r>
              <a:rPr lang="en-GB" sz="11500" b="0" cap="none" spc="0" dirty="0">
                <a:ln w="0"/>
                <a:solidFill>
                  <a:schemeClr val="accent1"/>
                </a:solidFill>
                <a:effectLst>
                  <a:outerShdw blurRad="38100" dist="25400" dir="5400000" algn="ctr" rotWithShape="0">
                    <a:srgbClr val="6E747A">
                      <a:alpha val="43000"/>
                    </a:srgbClr>
                  </a:outerShdw>
                </a:effectLst>
              </a:rPr>
              <a:t>Absolute</a:t>
            </a:r>
            <a:endParaRPr lang="en-GB" sz="11500" dirty="0">
              <a:ln w="0"/>
              <a:solidFill>
                <a:schemeClr val="accent1"/>
              </a:solidFill>
              <a:effectLst>
                <a:outerShdw blurRad="38100" dist="25400" dir="5400000" algn="ctr" rotWithShape="0">
                  <a:srgbClr val="6E747A">
                    <a:alpha val="43000"/>
                  </a:srgbClr>
                </a:outerShdw>
              </a:effectLst>
            </a:endParaRPr>
          </a:p>
          <a:p>
            <a:r>
              <a:rPr lang="en-GB" sz="11500" b="0" cap="none" spc="0" dirty="0">
                <a:ln w="0"/>
                <a:solidFill>
                  <a:schemeClr val="accent1"/>
                </a:solidFill>
                <a:effectLst>
                  <a:outerShdw blurRad="38100" dist="25400" dir="5400000" algn="ctr" rotWithShape="0">
                    <a:srgbClr val="6E747A">
                      <a:alpha val="43000"/>
                    </a:srgbClr>
                  </a:outerShdw>
                </a:effectLst>
              </a:rPr>
              <a:t>Practicable</a:t>
            </a:r>
            <a:endParaRPr lang="en-GB" sz="11500" dirty="0">
              <a:ln w="0"/>
              <a:solidFill>
                <a:schemeClr val="accent1"/>
              </a:solidFill>
              <a:effectLst>
                <a:outerShdw blurRad="38100" dist="25400" dir="5400000" algn="ctr" rotWithShape="0">
                  <a:srgbClr val="6E747A">
                    <a:alpha val="43000"/>
                  </a:srgbClr>
                </a:outerShdw>
              </a:effectLst>
            </a:endParaRPr>
          </a:p>
          <a:p>
            <a:r>
              <a:rPr lang="en-GB" sz="11500" b="0" cap="none" spc="0" dirty="0">
                <a:ln w="0"/>
                <a:solidFill>
                  <a:schemeClr val="accent1"/>
                </a:solidFill>
                <a:effectLst>
                  <a:outerShdw blurRad="38100" dist="25400" dir="5400000" algn="ctr" rotWithShape="0">
                    <a:srgbClr val="6E747A">
                      <a:alpha val="43000"/>
                    </a:srgbClr>
                  </a:outerShdw>
                </a:effectLst>
              </a:rPr>
              <a:t>Reasonably practicable</a:t>
            </a:r>
          </a:p>
        </p:txBody>
      </p:sp>
      <p:pic>
        <p:nvPicPr>
          <p:cNvPr id="4" name="Picture 2" descr="See the source image">
            <a:extLst>
              <a:ext uri="{FF2B5EF4-FFF2-40B4-BE49-F238E27FC236}">
                <a16:creationId xmlns:a16="http://schemas.microsoft.com/office/drawing/2014/main" id="{393E76E6-7B7D-855A-6661-34AD60CE67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45" b="13463"/>
          <a:stretch/>
        </p:blipFill>
        <p:spPr bwMode="auto">
          <a:xfrm>
            <a:off x="8118936" y="8957732"/>
            <a:ext cx="8146128" cy="329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5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17</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3 – Hierarchy of control (ESEAP)</a:t>
            </a:r>
          </a:p>
        </p:txBody>
      </p:sp>
      <p:graphicFrame>
        <p:nvGraphicFramePr>
          <p:cNvPr id="3" name="Diagram 2">
            <a:extLst>
              <a:ext uri="{FF2B5EF4-FFF2-40B4-BE49-F238E27FC236}">
                <a16:creationId xmlns:a16="http://schemas.microsoft.com/office/drawing/2014/main" id="{43A41F4F-3882-ECB5-852A-77CEB0980BE5}"/>
              </a:ext>
            </a:extLst>
          </p:cNvPr>
          <p:cNvGraphicFramePr/>
          <p:nvPr>
            <p:extLst>
              <p:ext uri="{D42A27DB-BD31-4B8C-83A1-F6EECF244321}">
                <p14:modId xmlns:p14="http://schemas.microsoft.com/office/powerpoint/2010/main" val="605483773"/>
              </p:ext>
            </p:extLst>
          </p:nvPr>
        </p:nvGraphicFramePr>
        <p:xfrm>
          <a:off x="4064000" y="2354483"/>
          <a:ext cx="16256000" cy="9922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74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18</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4 – Record significant findings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18760913" cy="6815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15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Recorded risk assessments should include:</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Location or task assessed, department and name of assessor</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Date of assessment and review period</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Significant hazards associated with the activity and persons at risk</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Evaluation of the risks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Identification of existing controls and decision of whether further controls required</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Additional controls, who will be responsible and date to put in place</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Residual risk level</a:t>
            </a:r>
          </a:p>
        </p:txBody>
      </p:sp>
    </p:spTree>
    <p:extLst>
      <p:ext uri="{BB962C8B-B14F-4D97-AF65-F5344CB8AC3E}">
        <p14:creationId xmlns:p14="http://schemas.microsoft.com/office/powerpoint/2010/main" val="181817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19</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4 – Record significant findings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20879719" cy="33852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All risk assessments should be recorded on the Production safety risk assessment template.</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All completed risk assessments should be sent to the production safety coordinator.</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The production safety department will maintain a register of all risk assessments across the production.</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It is a legal requirement under the MHSWR 1999 to maintain these records.</a:t>
            </a:r>
          </a:p>
        </p:txBody>
      </p:sp>
      <p:pic>
        <p:nvPicPr>
          <p:cNvPr id="1026" name="Picture 2">
            <a:extLst>
              <a:ext uri="{FF2B5EF4-FFF2-40B4-BE49-F238E27FC236}">
                <a16:creationId xmlns:a16="http://schemas.microsoft.com/office/drawing/2014/main" id="{B152EA86-1B64-39B3-10F2-A5054E576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943" y="6592387"/>
            <a:ext cx="8244114" cy="549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8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2</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Learning objectives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18760913" cy="65542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57200" indent="-457200" algn="l">
              <a:lnSpc>
                <a:spcPct val="2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Understand the reasons why we assess risk, including our legal requirements</a:t>
            </a:r>
          </a:p>
          <a:p>
            <a:pPr marL="457200" indent="-457200" algn="l">
              <a:lnSpc>
                <a:spcPct val="2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To be able to identify a range of different hazard identification techniques</a:t>
            </a:r>
          </a:p>
          <a:p>
            <a:pPr marL="457200" indent="-457200" algn="l">
              <a:lnSpc>
                <a:spcPct val="2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Understand the hierarchy of control and its implementation</a:t>
            </a:r>
          </a:p>
          <a:p>
            <a:pPr marL="457200" indent="-457200" algn="l">
              <a:lnSpc>
                <a:spcPct val="2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Become competent in assessing risk levels issuing a semi-quantitative matrix</a:t>
            </a:r>
          </a:p>
          <a:p>
            <a:pPr marL="457200" indent="-457200" algn="l">
              <a:lnSpc>
                <a:spcPct val="2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Understand the requirements to monitor and review risk assessments.</a:t>
            </a:r>
          </a:p>
        </p:txBody>
      </p:sp>
    </p:spTree>
    <p:extLst>
      <p:ext uri="{BB962C8B-B14F-4D97-AF65-F5344CB8AC3E}">
        <p14:creationId xmlns:p14="http://schemas.microsoft.com/office/powerpoint/2010/main" val="282345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20</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5 – Review and Update if necessary</a:t>
            </a:r>
          </a:p>
        </p:txBody>
      </p:sp>
      <p:sp>
        <p:nvSpPr>
          <p:cNvPr id="3" name="Transaction Based Business">
            <a:extLst>
              <a:ext uri="{FF2B5EF4-FFF2-40B4-BE49-F238E27FC236}">
                <a16:creationId xmlns:a16="http://schemas.microsoft.com/office/drawing/2014/main" id="{1849E591-DC01-7755-9086-468BE809CD2D}"/>
              </a:ext>
            </a:extLst>
          </p:cNvPr>
          <p:cNvSpPr txBox="1"/>
          <p:nvPr/>
        </p:nvSpPr>
        <p:spPr>
          <a:xfrm>
            <a:off x="1245175" y="2790611"/>
            <a:ext cx="22305189" cy="84214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lnSpc>
                <a:spcPct val="15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The final step is to install a review process to ensure all information remains valid, risk assessments should be reviewed when there is a:</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Change of process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Change of personnel</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Change of equipment</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Change in legislation</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An accident and near miss</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Complaint by a cast or crew member</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At regular intervals (annually)</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Following enforcement action</a:t>
            </a:r>
          </a:p>
        </p:txBody>
      </p:sp>
    </p:spTree>
    <p:extLst>
      <p:ext uri="{BB962C8B-B14F-4D97-AF65-F5344CB8AC3E}">
        <p14:creationId xmlns:p14="http://schemas.microsoft.com/office/powerpoint/2010/main" val="3796042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21</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Implementing controls</a:t>
            </a:r>
          </a:p>
        </p:txBody>
      </p:sp>
      <p:sp>
        <p:nvSpPr>
          <p:cNvPr id="3" name="Transaction Based Business">
            <a:extLst>
              <a:ext uri="{FF2B5EF4-FFF2-40B4-BE49-F238E27FC236}">
                <a16:creationId xmlns:a16="http://schemas.microsoft.com/office/drawing/2014/main" id="{1849E591-DC01-7755-9086-468BE809CD2D}"/>
              </a:ext>
            </a:extLst>
          </p:cNvPr>
          <p:cNvSpPr txBox="1"/>
          <p:nvPr/>
        </p:nvSpPr>
        <p:spPr>
          <a:xfrm>
            <a:off x="1245175" y="2790611"/>
            <a:ext cx="22305189" cy="39587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HODs and supervisors are responsible for ensuring all controls listed on risk assessments are put in place and remain in place.</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Copies of risk assessments should be made available to cast/crew.</a:t>
            </a:r>
          </a:p>
          <a:p>
            <a:pPr marL="457200" indent="-457200" algn="l">
              <a:lnSpc>
                <a:spcPct val="15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HODs/supervisors should regularly carry out inspections of their workplaces to ensure controls remain effective.</a:t>
            </a:r>
          </a:p>
        </p:txBody>
      </p:sp>
    </p:spTree>
    <p:extLst>
      <p:ext uri="{BB962C8B-B14F-4D97-AF65-F5344CB8AC3E}">
        <p14:creationId xmlns:p14="http://schemas.microsoft.com/office/powerpoint/2010/main" val="3111421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865771-CDE8-BA40-8CED-C6A27A60F773}"/>
              </a:ext>
            </a:extLst>
          </p:cNvPr>
          <p:cNvSpPr>
            <a:spLocks noGrp="1"/>
          </p:cNvSpPr>
          <p:nvPr>
            <p:ph type="ctrTitle"/>
          </p:nvPr>
        </p:nvSpPr>
        <p:spPr>
          <a:xfrm>
            <a:off x="3048000" y="6283484"/>
            <a:ext cx="18288000" cy="1149033"/>
          </a:xfrm>
          <a:ln w="12700">
            <a:miter lim="400000"/>
          </a:ln>
        </p:spPr>
        <p:txBody>
          <a:bodyPr lIns="50800" tIns="50800" rIns="50800" bIns="50800" anchor="ctr">
            <a:spAutoFit/>
          </a:bodyPr>
          <a:lstStyle/>
          <a:p>
            <a:pPr hangingPunct="0">
              <a:lnSpc>
                <a:spcPct val="80000"/>
              </a:lnSpc>
            </a:pPr>
            <a:r>
              <a:rPr lang="en-US" sz="8500" b="1" cap="all" spc="1200" dirty="0">
                <a:solidFill>
                  <a:srgbClr val="141C62"/>
                </a:solidFill>
                <a:latin typeface="Century Gothic" panose="020B0502020202020204" pitchFamily="34" charset="0"/>
              </a:rPr>
              <a:t>Thank you</a:t>
            </a:r>
          </a:p>
        </p:txBody>
      </p:sp>
      <p:sp>
        <p:nvSpPr>
          <p:cNvPr id="5" name="Subtitle 4">
            <a:extLst>
              <a:ext uri="{FF2B5EF4-FFF2-40B4-BE49-F238E27FC236}">
                <a16:creationId xmlns:a16="http://schemas.microsoft.com/office/drawing/2014/main" id="{A0CD9DA7-C45D-C743-A84A-252FF677F3A4}"/>
              </a:ext>
            </a:extLst>
          </p:cNvPr>
          <p:cNvSpPr>
            <a:spLocks noGrp="1"/>
          </p:cNvSpPr>
          <p:nvPr>
            <p:ph type="subTitle" idx="1"/>
          </p:nvPr>
        </p:nvSpPr>
        <p:spPr>
          <a:xfrm>
            <a:off x="3048000" y="8067637"/>
            <a:ext cx="18288000" cy="656590"/>
          </a:xfrm>
          <a:ln w="12700">
            <a:miter lim="400000"/>
          </a:ln>
        </p:spPr>
        <p:txBody>
          <a:bodyPr lIns="50800" tIns="50800" rIns="50800" bIns="50800">
            <a:spAutoFit/>
          </a:bodyPr>
          <a:lstStyle/>
          <a:p>
            <a:pPr hangingPunct="0">
              <a:lnSpc>
                <a:spcPct val="80000"/>
              </a:lnSpc>
              <a:spcBef>
                <a:spcPts val="0"/>
              </a:spcBef>
              <a:buSzTx/>
            </a:pPr>
            <a:r>
              <a:rPr lang="en-US" sz="4500" cap="all" spc="600" dirty="0">
                <a:solidFill>
                  <a:srgbClr val="B1B2B8"/>
                </a:solidFill>
                <a:latin typeface="Century Gothic" panose="020B0502020202020204" pitchFamily="34" charset="0"/>
                <a:sym typeface="Helvetica Neue Medium"/>
              </a:rPr>
              <a:t>Any questions?</a:t>
            </a:r>
          </a:p>
        </p:txBody>
      </p:sp>
      <p:sp>
        <p:nvSpPr>
          <p:cNvPr id="2" name="Slide Number Placeholder 1">
            <a:extLst>
              <a:ext uri="{FF2B5EF4-FFF2-40B4-BE49-F238E27FC236}">
                <a16:creationId xmlns:a16="http://schemas.microsoft.com/office/drawing/2014/main" id="{379AA15D-85A7-4D44-8560-BAEFCD3AD93D}"/>
              </a:ext>
            </a:extLst>
          </p:cNvPr>
          <p:cNvSpPr>
            <a:spLocks noGrp="1"/>
          </p:cNvSpPr>
          <p:nvPr>
            <p:ph type="sldNum" sz="quarter" idx="12"/>
          </p:nvPr>
        </p:nvSpPr>
        <p:spPr/>
        <p:txBody>
          <a:bodyPr/>
          <a:lstStyle/>
          <a:p>
            <a:fld id="{86CB4B4D-7CA3-9044-876B-883B54F8677D}" type="slidenum">
              <a:rPr lang="en-GB" smtClean="0"/>
              <a:t>22</a:t>
            </a:fld>
            <a:endParaRPr lang="en-GB" dirty="0"/>
          </a:p>
        </p:txBody>
      </p:sp>
    </p:spTree>
    <p:extLst>
      <p:ext uri="{BB962C8B-B14F-4D97-AF65-F5344CB8AC3E}">
        <p14:creationId xmlns:p14="http://schemas.microsoft.com/office/powerpoint/2010/main" val="172671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p:cNvSpPr/>
          <p:nvPr/>
        </p:nvSpPr>
        <p:spPr>
          <a:xfrm rot="16200000">
            <a:off x="6567237" y="4092293"/>
            <a:ext cx="1041006" cy="11023204"/>
          </a:xfrm>
          <a:prstGeom prst="rect">
            <a:avLst/>
          </a:prstGeom>
          <a:solidFill>
            <a:srgbClr val="CFD2D9">
              <a:alpha val="4987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66" name="Rectangle"/>
          <p:cNvSpPr/>
          <p:nvPr/>
        </p:nvSpPr>
        <p:spPr>
          <a:xfrm rot="16200000">
            <a:off x="6553618" y="2201097"/>
            <a:ext cx="1068246" cy="11023204"/>
          </a:xfrm>
          <a:prstGeom prst="rect">
            <a:avLst/>
          </a:prstGeom>
          <a:solidFill>
            <a:srgbClr val="CFD2D9">
              <a:alpha val="4987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67" name="Rectangle"/>
          <p:cNvSpPr/>
          <p:nvPr/>
        </p:nvSpPr>
        <p:spPr>
          <a:xfrm rot="16200000">
            <a:off x="6567237" y="215446"/>
            <a:ext cx="1041006" cy="11023204"/>
          </a:xfrm>
          <a:prstGeom prst="rect">
            <a:avLst/>
          </a:prstGeom>
          <a:solidFill>
            <a:srgbClr val="CFD2D9">
              <a:alpha val="4987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69" name="CPC EMEA Update"/>
          <p:cNvSpPr txBox="1">
            <a:spLocks noGrp="1"/>
          </p:cNvSpPr>
          <p:nvPr>
            <p:ph type="body" sz="quarter" idx="13"/>
          </p:nvPr>
        </p:nvSpPr>
        <p:spPr>
          <a:xfrm>
            <a:off x="1246512" y="959125"/>
            <a:ext cx="22629488" cy="1179810"/>
          </a:xfrm>
          <a:prstGeom prst="rect">
            <a:avLst/>
          </a:prstGeom>
        </p:spPr>
        <p:txBody>
          <a:bodyPr/>
          <a:lstStyle/>
          <a:p>
            <a:pPr marL="0" indent="0">
              <a:buNone/>
            </a:pPr>
            <a:r>
              <a:rPr lang="en-GB" spc="300" dirty="0"/>
              <a:t>agenda</a:t>
            </a:r>
            <a:endParaRPr spc="300" dirty="0"/>
          </a:p>
        </p:txBody>
      </p:sp>
      <p:sp>
        <p:nvSpPr>
          <p:cNvPr id="171" name="Rectangle"/>
          <p:cNvSpPr/>
          <p:nvPr/>
        </p:nvSpPr>
        <p:spPr>
          <a:xfrm rot="16200000">
            <a:off x="6567237" y="-1734777"/>
            <a:ext cx="1041006" cy="11023204"/>
          </a:xfrm>
          <a:prstGeom prst="rect">
            <a:avLst/>
          </a:prstGeom>
          <a:solidFill>
            <a:srgbClr val="CFD2D9">
              <a:alpha val="4987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72" name="Rectangle"/>
          <p:cNvSpPr/>
          <p:nvPr/>
        </p:nvSpPr>
        <p:spPr>
          <a:xfrm rot="16200000">
            <a:off x="917634" y="3108044"/>
            <a:ext cx="1333770" cy="1337562"/>
          </a:xfrm>
          <a:prstGeom prst="rect">
            <a:avLst/>
          </a:prstGeom>
          <a:solidFill>
            <a:srgbClr val="141C62"/>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73" name="Retail Environment Snapshot"/>
          <p:cNvSpPr txBox="1"/>
          <p:nvPr/>
        </p:nvSpPr>
        <p:spPr>
          <a:xfrm>
            <a:off x="2565975" y="3554575"/>
            <a:ext cx="9603588" cy="600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90000"/>
              </a:lnSpc>
              <a:defRPr sz="3500" cap="all" spc="525">
                <a:solidFill>
                  <a:srgbClr val="09183C"/>
                </a:solidFill>
                <a:latin typeface="Curiosity-TWDC Medium"/>
                <a:ea typeface="Curiosity-TWDC Medium"/>
                <a:cs typeface="Curiosity-TWDC Medium"/>
                <a:sym typeface="Curiosity-TWDC Medium"/>
              </a:defRPr>
            </a:lvl1pPr>
          </a:lstStyle>
          <a:p>
            <a:r>
              <a:rPr lang="en-GB" dirty="0">
                <a:solidFill>
                  <a:srgbClr val="141C62"/>
                </a:solidFill>
                <a:latin typeface="Century Gothic" panose="020B0502020202020204" pitchFamily="34" charset="0"/>
              </a:rPr>
              <a:t>Why Assess risk?</a:t>
            </a:r>
            <a:endParaRPr dirty="0">
              <a:solidFill>
                <a:srgbClr val="141C62"/>
              </a:solidFill>
              <a:latin typeface="Century Gothic" panose="020B0502020202020204" pitchFamily="34" charset="0"/>
            </a:endParaRPr>
          </a:p>
        </p:txBody>
      </p:sp>
      <p:sp>
        <p:nvSpPr>
          <p:cNvPr id="175" name="Rectangle"/>
          <p:cNvSpPr/>
          <p:nvPr/>
        </p:nvSpPr>
        <p:spPr>
          <a:xfrm rot="16200000">
            <a:off x="917634" y="5055378"/>
            <a:ext cx="1333770" cy="1337562"/>
          </a:xfrm>
          <a:prstGeom prst="rect">
            <a:avLst/>
          </a:prstGeom>
          <a:solidFill>
            <a:srgbClr val="141C62"/>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76" name="Current State of Business"/>
          <p:cNvSpPr txBox="1"/>
          <p:nvPr/>
        </p:nvSpPr>
        <p:spPr>
          <a:xfrm>
            <a:off x="2565975" y="5478683"/>
            <a:ext cx="960358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90000"/>
              </a:lnSpc>
              <a:defRPr sz="3500" cap="all" spc="525">
                <a:solidFill>
                  <a:srgbClr val="09183C"/>
                </a:solidFill>
                <a:latin typeface="Curiosity-TWDC Medium"/>
                <a:ea typeface="Curiosity-TWDC Medium"/>
                <a:cs typeface="Curiosity-TWDC Medium"/>
                <a:sym typeface="Curiosity-TWDC Medium"/>
              </a:defRPr>
            </a:lvl1pPr>
          </a:lstStyle>
          <a:p>
            <a:pPr>
              <a:lnSpc>
                <a:spcPct val="80000"/>
              </a:lnSpc>
            </a:pPr>
            <a:r>
              <a:rPr lang="en-GB" dirty="0">
                <a:solidFill>
                  <a:srgbClr val="141C62"/>
                </a:solidFill>
                <a:latin typeface="Century Gothic" panose="020B0502020202020204" pitchFamily="34" charset="0"/>
              </a:rPr>
              <a:t>Important definitions</a:t>
            </a:r>
            <a:endParaRPr dirty="0">
              <a:solidFill>
                <a:srgbClr val="141C62"/>
              </a:solidFill>
              <a:latin typeface="Century Gothic" panose="020B0502020202020204" pitchFamily="34" charset="0"/>
            </a:endParaRPr>
          </a:p>
        </p:txBody>
      </p:sp>
      <p:sp>
        <p:nvSpPr>
          <p:cNvPr id="178" name="Rectangle"/>
          <p:cNvSpPr/>
          <p:nvPr/>
        </p:nvSpPr>
        <p:spPr>
          <a:xfrm rot="16200000">
            <a:off x="917634" y="7005601"/>
            <a:ext cx="1333770" cy="1337561"/>
          </a:xfrm>
          <a:prstGeom prst="rect">
            <a:avLst/>
          </a:prstGeom>
          <a:solidFill>
            <a:srgbClr val="141C62"/>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79" name="Transformation of  Cultural Approach"/>
          <p:cNvSpPr txBox="1"/>
          <p:nvPr/>
        </p:nvSpPr>
        <p:spPr>
          <a:xfrm>
            <a:off x="2565975" y="7473388"/>
            <a:ext cx="9603588" cy="600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lnSpc>
                <a:spcPct val="90000"/>
              </a:lnSpc>
              <a:defRPr sz="3500" cap="all" spc="525">
                <a:solidFill>
                  <a:srgbClr val="09183C"/>
                </a:solidFill>
                <a:latin typeface="Curiosity-TWDC Medium"/>
                <a:ea typeface="Curiosity-TWDC Medium"/>
                <a:cs typeface="Curiosity-TWDC Medium"/>
                <a:sym typeface="Curiosity-TWDC Medium"/>
              </a:defRPr>
            </a:pPr>
            <a:r>
              <a:rPr lang="en-GB" dirty="0">
                <a:solidFill>
                  <a:srgbClr val="141C62"/>
                </a:solidFill>
                <a:latin typeface="Century Gothic" panose="020B0502020202020204" pitchFamily="34" charset="0"/>
              </a:rPr>
              <a:t>Legal requirements</a:t>
            </a:r>
          </a:p>
        </p:txBody>
      </p:sp>
      <p:sp>
        <p:nvSpPr>
          <p:cNvPr id="181" name="Rectangle"/>
          <p:cNvSpPr/>
          <p:nvPr/>
        </p:nvSpPr>
        <p:spPr>
          <a:xfrm rot="16200000">
            <a:off x="917634" y="8935114"/>
            <a:ext cx="1333770" cy="1337562"/>
          </a:xfrm>
          <a:prstGeom prst="rect">
            <a:avLst/>
          </a:prstGeom>
          <a:solidFill>
            <a:srgbClr val="141C62"/>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dirty="0"/>
          </a:p>
        </p:txBody>
      </p:sp>
      <p:sp>
        <p:nvSpPr>
          <p:cNvPr id="182" name="Go-forward Business Structure"/>
          <p:cNvSpPr txBox="1"/>
          <p:nvPr/>
        </p:nvSpPr>
        <p:spPr>
          <a:xfrm>
            <a:off x="2565975" y="9396462"/>
            <a:ext cx="960358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90000"/>
              </a:lnSpc>
              <a:defRPr sz="3500" cap="all" spc="525">
                <a:solidFill>
                  <a:srgbClr val="09183C"/>
                </a:solidFill>
                <a:latin typeface="Curiosity-TWDC Medium"/>
                <a:ea typeface="Curiosity-TWDC Medium"/>
                <a:cs typeface="Curiosity-TWDC Medium"/>
                <a:sym typeface="Curiosity-TWDC Medium"/>
              </a:defRPr>
            </a:lvl1pPr>
          </a:lstStyle>
          <a:p>
            <a:pPr>
              <a:lnSpc>
                <a:spcPct val="80000"/>
              </a:lnSpc>
            </a:pPr>
            <a:r>
              <a:rPr lang="en-GB" dirty="0">
                <a:solidFill>
                  <a:srgbClr val="141C62"/>
                </a:solidFill>
                <a:latin typeface="Century Gothic" panose="020B0502020202020204" pitchFamily="34" charset="0"/>
              </a:rPr>
              <a:t>Five step approach</a:t>
            </a:r>
          </a:p>
        </p:txBody>
      </p:sp>
      <p:sp>
        <p:nvSpPr>
          <p:cNvPr id="21" name="1">
            <a:extLst>
              <a:ext uri="{FF2B5EF4-FFF2-40B4-BE49-F238E27FC236}">
                <a16:creationId xmlns:a16="http://schemas.microsoft.com/office/drawing/2014/main" id="{E1CEC1E2-004E-FA4E-B63B-D3492727B3A2}"/>
              </a:ext>
            </a:extLst>
          </p:cNvPr>
          <p:cNvSpPr txBox="1"/>
          <p:nvPr/>
        </p:nvSpPr>
        <p:spPr>
          <a:xfrm>
            <a:off x="1279681" y="3531093"/>
            <a:ext cx="678689" cy="7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nSpc>
                <a:spcPct val="70000"/>
              </a:lnSpc>
              <a:defRPr sz="6000" cap="all" spc="907">
                <a:solidFill>
                  <a:srgbClr val="FFFFFF"/>
                </a:solidFill>
                <a:latin typeface="Curiosity-TWDC Black"/>
                <a:ea typeface="Curiosity-TWDC Black"/>
                <a:cs typeface="Curiosity-TWDC Black"/>
                <a:sym typeface="Curiosity-TWDC Black"/>
              </a:defRPr>
            </a:lvl1pPr>
          </a:lstStyle>
          <a:p>
            <a:r>
              <a:rPr b="1" dirty="0">
                <a:latin typeface="Century Gothic" panose="020B0502020202020204" pitchFamily="34" charset="0"/>
              </a:rPr>
              <a:t>1</a:t>
            </a:r>
          </a:p>
        </p:txBody>
      </p:sp>
      <p:sp>
        <p:nvSpPr>
          <p:cNvPr id="22" name="2">
            <a:extLst>
              <a:ext uri="{FF2B5EF4-FFF2-40B4-BE49-F238E27FC236}">
                <a16:creationId xmlns:a16="http://schemas.microsoft.com/office/drawing/2014/main" id="{14C8D364-1A7C-2C40-BDCC-4F0F7577442B}"/>
              </a:ext>
            </a:extLst>
          </p:cNvPr>
          <p:cNvSpPr txBox="1"/>
          <p:nvPr/>
        </p:nvSpPr>
        <p:spPr>
          <a:xfrm>
            <a:off x="1279681" y="5478427"/>
            <a:ext cx="678689" cy="7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nSpc>
                <a:spcPct val="70000"/>
              </a:lnSpc>
              <a:defRPr sz="6000" cap="all" spc="907">
                <a:solidFill>
                  <a:srgbClr val="FFFFFF"/>
                </a:solidFill>
                <a:latin typeface="Curiosity-TWDC Black"/>
                <a:ea typeface="Curiosity-TWDC Black"/>
                <a:cs typeface="Curiosity-TWDC Black"/>
                <a:sym typeface="Curiosity-TWDC Black"/>
              </a:defRPr>
            </a:lvl1pPr>
          </a:lstStyle>
          <a:p>
            <a:r>
              <a:rPr b="1" dirty="0">
                <a:latin typeface="Century Gothic" panose="020B0502020202020204" pitchFamily="34" charset="0"/>
              </a:rPr>
              <a:t>2</a:t>
            </a:r>
          </a:p>
        </p:txBody>
      </p:sp>
      <p:sp>
        <p:nvSpPr>
          <p:cNvPr id="23" name="3">
            <a:extLst>
              <a:ext uri="{FF2B5EF4-FFF2-40B4-BE49-F238E27FC236}">
                <a16:creationId xmlns:a16="http://schemas.microsoft.com/office/drawing/2014/main" id="{D990C109-2E61-504F-B967-4D2FFA151816}"/>
              </a:ext>
            </a:extLst>
          </p:cNvPr>
          <p:cNvSpPr txBox="1"/>
          <p:nvPr/>
        </p:nvSpPr>
        <p:spPr>
          <a:xfrm>
            <a:off x="1279681" y="7428649"/>
            <a:ext cx="678689" cy="7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nSpc>
                <a:spcPct val="70000"/>
              </a:lnSpc>
              <a:defRPr sz="6000" cap="all" spc="907">
                <a:solidFill>
                  <a:srgbClr val="FFFFFF"/>
                </a:solidFill>
                <a:latin typeface="Curiosity-TWDC Black"/>
                <a:ea typeface="Curiosity-TWDC Black"/>
                <a:cs typeface="Curiosity-TWDC Black"/>
                <a:sym typeface="Curiosity-TWDC Black"/>
              </a:defRPr>
            </a:lvl1pPr>
          </a:lstStyle>
          <a:p>
            <a:r>
              <a:rPr b="1" dirty="0">
                <a:latin typeface="Century Gothic" panose="020B0502020202020204" pitchFamily="34" charset="0"/>
              </a:rPr>
              <a:t>3</a:t>
            </a:r>
          </a:p>
        </p:txBody>
      </p:sp>
      <p:sp>
        <p:nvSpPr>
          <p:cNvPr id="24" name="4">
            <a:extLst>
              <a:ext uri="{FF2B5EF4-FFF2-40B4-BE49-F238E27FC236}">
                <a16:creationId xmlns:a16="http://schemas.microsoft.com/office/drawing/2014/main" id="{FF67C15D-6179-9B4C-8E89-30C8B084235B}"/>
              </a:ext>
            </a:extLst>
          </p:cNvPr>
          <p:cNvSpPr txBox="1"/>
          <p:nvPr/>
        </p:nvSpPr>
        <p:spPr>
          <a:xfrm>
            <a:off x="1279681" y="9358163"/>
            <a:ext cx="678689" cy="755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nSpc>
                <a:spcPct val="70000"/>
              </a:lnSpc>
              <a:defRPr sz="6000" cap="all" spc="907">
                <a:solidFill>
                  <a:srgbClr val="FFFFFF"/>
                </a:solidFill>
                <a:latin typeface="Curiosity-TWDC Black"/>
                <a:ea typeface="Curiosity-TWDC Black"/>
                <a:cs typeface="Curiosity-TWDC Black"/>
                <a:sym typeface="Curiosity-TWDC Black"/>
              </a:defRPr>
            </a:lvl1pPr>
          </a:lstStyle>
          <a:p>
            <a:r>
              <a:rPr b="1" dirty="0">
                <a:latin typeface="Century Gothic" panose="020B0502020202020204" pitchFamily="34" charset="0"/>
              </a:rPr>
              <a:t>4</a:t>
            </a:r>
          </a:p>
        </p:txBody>
      </p:sp>
      <p:pic>
        <p:nvPicPr>
          <p:cNvPr id="26" name="Picture 2" descr="https://www.uelunion.org/pageassets/studentresource/riskassessments/risk_assessment_topic.jpg">
            <a:extLst>
              <a:ext uri="{FF2B5EF4-FFF2-40B4-BE49-F238E27FC236}">
                <a16:creationId xmlns:a16="http://schemas.microsoft.com/office/drawing/2014/main" id="{C6BC63EF-23BC-1D44-BE7E-E38731173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4008" y="2248235"/>
            <a:ext cx="10739664" cy="828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1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4</a:t>
            </a:fld>
            <a:endParaRPr lang="en-GB" dirty="0"/>
          </a:p>
        </p:txBody>
      </p:sp>
      <p:sp>
        <p:nvSpPr>
          <p:cNvPr id="26" name="Text Placeholder 2">
            <a:extLst>
              <a:ext uri="{FF2B5EF4-FFF2-40B4-BE49-F238E27FC236}">
                <a16:creationId xmlns:a16="http://schemas.microsoft.com/office/drawing/2014/main" id="{6ED6AE18-73DA-924A-8B78-F085199C144C}"/>
              </a:ext>
            </a:extLst>
          </p:cNvPr>
          <p:cNvSpPr>
            <a:spLocks noGrp="1"/>
          </p:cNvSpPr>
          <p:nvPr>
            <p:ph type="body" sz="quarter" idx="13"/>
          </p:nvPr>
        </p:nvSpPr>
        <p:spPr>
          <a:xfrm>
            <a:off x="1246512" y="959125"/>
            <a:ext cx="22629488" cy="1179810"/>
          </a:xfrm>
        </p:spPr>
        <p:txBody>
          <a:bodyPr/>
          <a:lstStyle/>
          <a:p>
            <a:r>
              <a:rPr lang="en-US" dirty="0"/>
              <a:t>Why assess risk?</a:t>
            </a:r>
          </a:p>
        </p:txBody>
      </p:sp>
      <p:grpSp>
        <p:nvGrpSpPr>
          <p:cNvPr id="3" name="Group 2">
            <a:extLst>
              <a:ext uri="{FF2B5EF4-FFF2-40B4-BE49-F238E27FC236}">
                <a16:creationId xmlns:a16="http://schemas.microsoft.com/office/drawing/2014/main" id="{198EC3A1-5D94-CC84-1309-0309F67C290D}"/>
              </a:ext>
            </a:extLst>
          </p:cNvPr>
          <p:cNvGrpSpPr/>
          <p:nvPr/>
        </p:nvGrpSpPr>
        <p:grpSpPr>
          <a:xfrm>
            <a:off x="914402" y="8323439"/>
            <a:ext cx="7355823" cy="3375076"/>
            <a:chOff x="914402" y="8323439"/>
            <a:chExt cx="7355823" cy="3375076"/>
          </a:xfrm>
        </p:grpSpPr>
        <p:sp>
          <p:nvSpPr>
            <p:cNvPr id="28" name="Rectangle">
              <a:extLst>
                <a:ext uri="{FF2B5EF4-FFF2-40B4-BE49-F238E27FC236}">
                  <a16:creationId xmlns:a16="http://schemas.microsoft.com/office/drawing/2014/main" id="{B4B35C00-0208-9F4F-A960-33DDCC89CA63}"/>
                </a:ext>
              </a:extLst>
            </p:cNvPr>
            <p:cNvSpPr/>
            <p:nvPr/>
          </p:nvSpPr>
          <p:spPr>
            <a:xfrm rot="16200000">
              <a:off x="3295910" y="6724812"/>
              <a:ext cx="2592195" cy="7355211"/>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dirty="0">
                <a:solidFill>
                  <a:srgbClr val="FFFFFF"/>
                </a:solidFill>
                <a:latin typeface="Helvetica Light"/>
              </a:endParaRPr>
            </a:p>
          </p:txBody>
        </p:sp>
        <p:sp>
          <p:nvSpPr>
            <p:cNvPr id="30" name="Rectangle">
              <a:extLst>
                <a:ext uri="{FF2B5EF4-FFF2-40B4-BE49-F238E27FC236}">
                  <a16:creationId xmlns:a16="http://schemas.microsoft.com/office/drawing/2014/main" id="{9C78CF8C-A929-B44D-BFCA-DB0E43516F08}"/>
                </a:ext>
              </a:extLst>
            </p:cNvPr>
            <p:cNvSpPr/>
            <p:nvPr/>
          </p:nvSpPr>
          <p:spPr>
            <a:xfrm rot="16200000">
              <a:off x="4215766" y="5022076"/>
              <a:ext cx="753095" cy="7355822"/>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31" name="Social /  Economic Impact">
              <a:extLst>
                <a:ext uri="{FF2B5EF4-FFF2-40B4-BE49-F238E27FC236}">
                  <a16:creationId xmlns:a16="http://schemas.microsoft.com/office/drawing/2014/main" id="{7DF0C16B-2A75-9F42-B164-4D46C83AC4EB}"/>
                </a:ext>
              </a:extLst>
            </p:cNvPr>
            <p:cNvSpPr txBox="1"/>
            <p:nvPr/>
          </p:nvSpPr>
          <p:spPr>
            <a:xfrm>
              <a:off x="2183954" y="8504316"/>
              <a:ext cx="4649480" cy="391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Moral</a:t>
              </a:r>
            </a:p>
          </p:txBody>
        </p:sp>
        <p:sp>
          <p:nvSpPr>
            <p:cNvPr id="34" name="Rectangle 33">
              <a:extLst>
                <a:ext uri="{FF2B5EF4-FFF2-40B4-BE49-F238E27FC236}">
                  <a16:creationId xmlns:a16="http://schemas.microsoft.com/office/drawing/2014/main" id="{0FE4D363-A35F-9F41-A9B6-D2861FA7C624}"/>
                </a:ext>
              </a:extLst>
            </p:cNvPr>
            <p:cNvSpPr/>
            <p:nvPr/>
          </p:nvSpPr>
          <p:spPr>
            <a:xfrm>
              <a:off x="1626568" y="9467967"/>
              <a:ext cx="5951300" cy="1410643"/>
            </a:xfrm>
            <a:prstGeom prst="rect">
              <a:avLst/>
            </a:prstGeom>
            <a:ln w="12700">
              <a:miter lim="400000"/>
            </a:ln>
          </p:spPr>
          <p:txBody>
            <a:bodyPr wrap="square" lIns="50800" tIns="50800" rIns="50800" bIns="50800" anchor="ctr">
              <a:spAutoFit/>
            </a:bodyPr>
            <a:lstStyle/>
            <a:p>
              <a:pPr>
                <a:spcBef>
                  <a:spcPts val="1500"/>
                </a:spcBef>
                <a:buSzPct val="100000"/>
              </a:pPr>
              <a:r>
                <a:rPr lang="en-GB" sz="2000" spc="139" dirty="0">
                  <a:solidFill>
                    <a:srgbClr val="5B5867"/>
                  </a:solidFill>
                  <a:latin typeface="Century Gothic" panose="020B0502020202020204" pitchFamily="34" charset="0"/>
                </a:rPr>
                <a:t>Unacceptability of putting persons at risk</a:t>
              </a:r>
            </a:p>
            <a:p>
              <a:pPr>
                <a:spcBef>
                  <a:spcPts val="1500"/>
                </a:spcBef>
                <a:buSzPct val="100000"/>
              </a:pPr>
              <a:r>
                <a:rPr lang="en-GB" sz="2000" spc="139" dirty="0">
                  <a:solidFill>
                    <a:srgbClr val="5B5867"/>
                  </a:solidFill>
                  <a:latin typeface="Century Gothic" panose="020B0502020202020204" pitchFamily="34" charset="0"/>
                </a:rPr>
                <a:t>Common law duty of care</a:t>
              </a:r>
            </a:p>
            <a:p>
              <a:pPr>
                <a:spcBef>
                  <a:spcPts val="1500"/>
                </a:spcBef>
                <a:buSzPct val="100000"/>
              </a:pPr>
              <a:r>
                <a:rPr lang="en-GB" sz="2000" spc="139" dirty="0">
                  <a:solidFill>
                    <a:srgbClr val="5B5867"/>
                  </a:solidFill>
                  <a:latin typeface="Century Gothic" panose="020B0502020202020204" pitchFamily="34" charset="0"/>
                </a:rPr>
                <a:t>Societal Pressures – e.g. Rust shooting</a:t>
              </a:r>
            </a:p>
          </p:txBody>
        </p:sp>
      </p:grpSp>
      <p:grpSp>
        <p:nvGrpSpPr>
          <p:cNvPr id="4" name="Group 3">
            <a:extLst>
              <a:ext uri="{FF2B5EF4-FFF2-40B4-BE49-F238E27FC236}">
                <a16:creationId xmlns:a16="http://schemas.microsoft.com/office/drawing/2014/main" id="{70DD7474-F66A-BA13-06F5-8388FBF30710}"/>
              </a:ext>
            </a:extLst>
          </p:cNvPr>
          <p:cNvGrpSpPr/>
          <p:nvPr/>
        </p:nvGrpSpPr>
        <p:grpSpPr>
          <a:xfrm>
            <a:off x="8429607" y="8323440"/>
            <a:ext cx="7374299" cy="3375075"/>
            <a:chOff x="8429607" y="8323440"/>
            <a:chExt cx="7374299" cy="3375075"/>
          </a:xfrm>
        </p:grpSpPr>
        <p:sp>
          <p:nvSpPr>
            <p:cNvPr id="29" name="Rectangle">
              <a:extLst>
                <a:ext uri="{FF2B5EF4-FFF2-40B4-BE49-F238E27FC236}">
                  <a16:creationId xmlns:a16="http://schemas.microsoft.com/office/drawing/2014/main" id="{4C09F90E-8BC8-F748-9F43-B03E365B30D1}"/>
                </a:ext>
              </a:extLst>
            </p:cNvPr>
            <p:cNvSpPr/>
            <p:nvPr/>
          </p:nvSpPr>
          <p:spPr>
            <a:xfrm rot="16200000">
              <a:off x="10820661" y="6715269"/>
              <a:ext cx="2592192" cy="7374299"/>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a:solidFill>
                  <a:srgbClr val="FFFFFF"/>
                </a:solidFill>
                <a:latin typeface="Helvetica Light"/>
              </a:endParaRPr>
            </a:p>
          </p:txBody>
        </p:sp>
        <p:sp>
          <p:nvSpPr>
            <p:cNvPr id="32" name="Rectangle">
              <a:extLst>
                <a:ext uri="{FF2B5EF4-FFF2-40B4-BE49-F238E27FC236}">
                  <a16:creationId xmlns:a16="http://schemas.microsoft.com/office/drawing/2014/main" id="{656CC91E-2C43-A544-B79F-8A81F1D8B7DD}"/>
                </a:ext>
              </a:extLst>
            </p:cNvPr>
            <p:cNvSpPr/>
            <p:nvPr/>
          </p:nvSpPr>
          <p:spPr>
            <a:xfrm rot="16200000">
              <a:off x="11740209" y="5012838"/>
              <a:ext cx="753095" cy="7374299"/>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33" name="Social /  Economic Impact">
              <a:extLst>
                <a:ext uri="{FF2B5EF4-FFF2-40B4-BE49-F238E27FC236}">
                  <a16:creationId xmlns:a16="http://schemas.microsoft.com/office/drawing/2014/main" id="{B40A5A55-152B-DB49-8148-A76B9ADF251F}"/>
                </a:ext>
              </a:extLst>
            </p:cNvPr>
            <p:cNvSpPr txBox="1"/>
            <p:nvPr/>
          </p:nvSpPr>
          <p:spPr>
            <a:xfrm>
              <a:off x="9884873" y="8506341"/>
              <a:ext cx="4649480" cy="3872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legal</a:t>
              </a:r>
            </a:p>
          </p:txBody>
        </p:sp>
        <p:sp>
          <p:nvSpPr>
            <p:cNvPr id="35" name="Rectangle 34">
              <a:extLst>
                <a:ext uri="{FF2B5EF4-FFF2-40B4-BE49-F238E27FC236}">
                  <a16:creationId xmlns:a16="http://schemas.microsoft.com/office/drawing/2014/main" id="{6DFA93F4-214C-3C46-92F6-2C08418F5B11}"/>
                </a:ext>
              </a:extLst>
            </p:cNvPr>
            <p:cNvSpPr/>
            <p:nvPr/>
          </p:nvSpPr>
          <p:spPr>
            <a:xfrm>
              <a:off x="9540062" y="9467966"/>
              <a:ext cx="5341099" cy="1410643"/>
            </a:xfrm>
            <a:prstGeom prst="rect">
              <a:avLst/>
            </a:prstGeom>
            <a:ln w="12700">
              <a:miter lim="400000"/>
            </a:ln>
          </p:spPr>
          <p:txBody>
            <a:bodyPr wrap="square" lIns="50800" tIns="50800" rIns="50800" bIns="50800" anchor="ctr">
              <a:spAutoFit/>
            </a:bodyPr>
            <a:lstStyle/>
            <a:p>
              <a:pPr>
                <a:spcBef>
                  <a:spcPts val="1500"/>
                </a:spcBef>
                <a:buSzPct val="100000"/>
              </a:pPr>
              <a:r>
                <a:rPr lang="en-GB" sz="2000" spc="139" dirty="0">
                  <a:solidFill>
                    <a:srgbClr val="5B5867"/>
                  </a:solidFill>
                  <a:latin typeface="Century Gothic" panose="020B0502020202020204" pitchFamily="34" charset="0"/>
                </a:rPr>
                <a:t>Preventative</a:t>
              </a:r>
            </a:p>
            <a:p>
              <a:pPr>
                <a:spcBef>
                  <a:spcPts val="1500"/>
                </a:spcBef>
                <a:buSzPct val="100000"/>
              </a:pPr>
              <a:r>
                <a:rPr lang="en-GB" sz="2000" spc="139" dirty="0">
                  <a:solidFill>
                    <a:srgbClr val="5B5867"/>
                  </a:solidFill>
                  <a:latin typeface="Century Gothic" panose="020B0502020202020204" pitchFamily="34" charset="0"/>
                </a:rPr>
                <a:t>Punitive</a:t>
              </a:r>
            </a:p>
            <a:p>
              <a:pPr>
                <a:spcBef>
                  <a:spcPts val="1500"/>
                </a:spcBef>
                <a:buSzPct val="100000"/>
              </a:pPr>
              <a:r>
                <a:rPr lang="en-GB" sz="2000" spc="139" dirty="0">
                  <a:solidFill>
                    <a:srgbClr val="5B5867"/>
                  </a:solidFill>
                  <a:latin typeface="Century Gothic" panose="020B0502020202020204" pitchFamily="34" charset="0"/>
                </a:rPr>
                <a:t>Compensatory</a:t>
              </a:r>
            </a:p>
          </p:txBody>
        </p:sp>
      </p:grpSp>
      <p:grpSp>
        <p:nvGrpSpPr>
          <p:cNvPr id="5" name="Group 4">
            <a:extLst>
              <a:ext uri="{FF2B5EF4-FFF2-40B4-BE49-F238E27FC236}">
                <a16:creationId xmlns:a16="http://schemas.microsoft.com/office/drawing/2014/main" id="{BA1B64D9-B633-BC6F-E3CD-895FFC765B4A}"/>
              </a:ext>
            </a:extLst>
          </p:cNvPr>
          <p:cNvGrpSpPr/>
          <p:nvPr/>
        </p:nvGrpSpPr>
        <p:grpSpPr>
          <a:xfrm>
            <a:off x="15966943" y="8323439"/>
            <a:ext cx="7488143" cy="3375074"/>
            <a:chOff x="15966943" y="8323439"/>
            <a:chExt cx="7488143" cy="3375074"/>
          </a:xfrm>
        </p:grpSpPr>
        <p:sp>
          <p:nvSpPr>
            <p:cNvPr id="36" name="Rectangle">
              <a:extLst>
                <a:ext uri="{FF2B5EF4-FFF2-40B4-BE49-F238E27FC236}">
                  <a16:creationId xmlns:a16="http://schemas.microsoft.com/office/drawing/2014/main" id="{828E5D79-47B0-3948-950B-3E9D7AA29A39}"/>
                </a:ext>
              </a:extLst>
            </p:cNvPr>
            <p:cNvSpPr/>
            <p:nvPr/>
          </p:nvSpPr>
          <p:spPr>
            <a:xfrm rot="16200000">
              <a:off x="18414920" y="6658347"/>
              <a:ext cx="2592192" cy="7488140"/>
            </a:xfrm>
            <a:prstGeom prst="rect">
              <a:avLst/>
            </a:prstGeom>
            <a:solidFill>
              <a:srgbClr val="CFD2D9">
                <a:alpha val="49870"/>
              </a:srgbClr>
            </a:solidFill>
            <a:ln w="12700" cap="flat">
              <a:noFill/>
              <a:miter lim="400000"/>
            </a:ln>
            <a:effectLst/>
          </p:spPr>
          <p:txBody>
            <a:bodyPr wrap="square" lIns="0" tIns="0" rIns="0" bIns="0" numCol="1" anchor="ctr">
              <a:noAutofit/>
            </a:bodyPr>
            <a:lstStyle/>
            <a:p>
              <a:endParaRPr sz="3200" dirty="0">
                <a:solidFill>
                  <a:srgbClr val="FFFFFF"/>
                </a:solidFill>
                <a:latin typeface="Helvetica Light"/>
              </a:endParaRPr>
            </a:p>
          </p:txBody>
        </p:sp>
        <p:sp>
          <p:nvSpPr>
            <p:cNvPr id="37" name="Rectangle">
              <a:extLst>
                <a:ext uri="{FF2B5EF4-FFF2-40B4-BE49-F238E27FC236}">
                  <a16:creationId xmlns:a16="http://schemas.microsoft.com/office/drawing/2014/main" id="{929D4819-03F8-FA49-8B62-0FE5B77A9529}"/>
                </a:ext>
              </a:extLst>
            </p:cNvPr>
            <p:cNvSpPr/>
            <p:nvPr/>
          </p:nvSpPr>
          <p:spPr>
            <a:xfrm rot="16200000">
              <a:off x="19334465" y="4955917"/>
              <a:ext cx="753095" cy="7488140"/>
            </a:xfrm>
            <a:prstGeom prst="rect">
              <a:avLst/>
            </a:prstGeom>
            <a:solidFill>
              <a:srgbClr val="141C62"/>
            </a:solidFill>
            <a:ln w="12700" cap="flat">
              <a:noFill/>
              <a:miter lim="400000"/>
            </a:ln>
            <a:effectLst/>
          </p:spPr>
          <p:txBody>
            <a:bodyPr wrap="square" lIns="0" tIns="0" rIns="0" bIns="0" numCol="1" anchor="ctr">
              <a:noAutofit/>
            </a:bodyPr>
            <a:lstStyle/>
            <a:p>
              <a:pPr>
                <a:defRPr sz="3200">
                  <a:solidFill>
                    <a:srgbClr val="FFFFFF"/>
                  </a:solidFill>
                  <a:latin typeface="Helvetica Light"/>
                  <a:ea typeface="Helvetica Light"/>
                  <a:cs typeface="Helvetica Light"/>
                  <a:sym typeface="Helvetica Light"/>
                </a:defRPr>
              </a:pPr>
              <a:endParaRPr/>
            </a:p>
          </p:txBody>
        </p:sp>
        <p:sp>
          <p:nvSpPr>
            <p:cNvPr id="38" name="Social /  Economic Impact">
              <a:extLst>
                <a:ext uri="{FF2B5EF4-FFF2-40B4-BE49-F238E27FC236}">
                  <a16:creationId xmlns:a16="http://schemas.microsoft.com/office/drawing/2014/main" id="{3CAA21F0-5C66-104D-9690-0651E44DC16C}"/>
                </a:ext>
              </a:extLst>
            </p:cNvPr>
            <p:cNvSpPr txBox="1"/>
            <p:nvPr/>
          </p:nvSpPr>
          <p:spPr>
            <a:xfrm>
              <a:off x="16343297" y="8506341"/>
              <a:ext cx="6807304" cy="3872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90000"/>
                </a:lnSpc>
                <a:defRPr sz="3500" cap="all" spc="525">
                  <a:solidFill>
                    <a:srgbClr val="FFFFFF"/>
                  </a:solidFill>
                  <a:latin typeface="Curiosity-TWDC Medium"/>
                  <a:ea typeface="Curiosity-TWDC Medium"/>
                  <a:cs typeface="Curiosity-TWDC Medium"/>
                  <a:sym typeface="Curiosity-TWDC Medium"/>
                </a:defRPr>
              </a:pPr>
              <a:r>
                <a:rPr lang="en-GB" sz="2000" dirty="0">
                  <a:latin typeface="Century Gothic" panose="020B0502020202020204" pitchFamily="34" charset="0"/>
                </a:rPr>
                <a:t>economical</a:t>
              </a:r>
            </a:p>
          </p:txBody>
        </p:sp>
        <p:sp>
          <p:nvSpPr>
            <p:cNvPr id="39" name="Rectangle 38">
              <a:extLst>
                <a:ext uri="{FF2B5EF4-FFF2-40B4-BE49-F238E27FC236}">
                  <a16:creationId xmlns:a16="http://schemas.microsoft.com/office/drawing/2014/main" id="{B46F0506-089C-8746-9B11-B722085961CA}"/>
                </a:ext>
              </a:extLst>
            </p:cNvPr>
            <p:cNvSpPr/>
            <p:nvPr/>
          </p:nvSpPr>
          <p:spPr>
            <a:xfrm>
              <a:off x="17603127" y="9467966"/>
              <a:ext cx="4293493" cy="1910779"/>
            </a:xfrm>
            <a:prstGeom prst="rect">
              <a:avLst/>
            </a:prstGeom>
            <a:ln w="12700">
              <a:miter lim="400000"/>
            </a:ln>
          </p:spPr>
          <p:txBody>
            <a:bodyPr wrap="square" lIns="50800" tIns="50800" rIns="50800" bIns="50800">
              <a:spAutoFit/>
            </a:bodyPr>
            <a:lstStyle/>
            <a:p>
              <a:pPr>
                <a:spcBef>
                  <a:spcPts val="1500"/>
                </a:spcBef>
                <a:buSzPct val="100000"/>
              </a:pPr>
              <a:r>
                <a:rPr lang="en-GB" sz="2000" spc="139" dirty="0">
                  <a:solidFill>
                    <a:srgbClr val="5B5867"/>
                  </a:solidFill>
                  <a:latin typeface="Century Gothic" panose="020B0502020202020204" pitchFamily="34" charset="0"/>
                </a:rPr>
                <a:t>Direct costs</a:t>
              </a:r>
            </a:p>
            <a:p>
              <a:pPr>
                <a:spcBef>
                  <a:spcPts val="1500"/>
                </a:spcBef>
                <a:buSzPct val="100000"/>
              </a:pPr>
              <a:r>
                <a:rPr lang="en-GB" sz="2000" spc="139" dirty="0">
                  <a:solidFill>
                    <a:srgbClr val="5B5867"/>
                  </a:solidFill>
                  <a:latin typeface="Century Gothic" panose="020B0502020202020204" pitchFamily="34" charset="0"/>
                </a:rPr>
                <a:t>Indirect costs</a:t>
              </a:r>
            </a:p>
            <a:p>
              <a:pPr>
                <a:spcBef>
                  <a:spcPts val="1500"/>
                </a:spcBef>
                <a:buSzPct val="100000"/>
              </a:pPr>
              <a:r>
                <a:rPr lang="en-GB" sz="2000" spc="139" dirty="0">
                  <a:solidFill>
                    <a:srgbClr val="5B5867"/>
                  </a:solidFill>
                  <a:latin typeface="Century Gothic" panose="020B0502020202020204" pitchFamily="34" charset="0"/>
                </a:rPr>
                <a:t>Insured costs</a:t>
              </a:r>
            </a:p>
            <a:p>
              <a:pPr>
                <a:spcBef>
                  <a:spcPts val="1500"/>
                </a:spcBef>
                <a:buSzPct val="100000"/>
              </a:pPr>
              <a:r>
                <a:rPr lang="en-GB" sz="2000" spc="139" dirty="0">
                  <a:solidFill>
                    <a:srgbClr val="5B5867"/>
                  </a:solidFill>
                  <a:latin typeface="Century Gothic" panose="020B0502020202020204" pitchFamily="34" charset="0"/>
                </a:rPr>
                <a:t>Uninsured costs</a:t>
              </a:r>
            </a:p>
          </p:txBody>
        </p:sp>
      </p:grpSp>
      <p:pic>
        <p:nvPicPr>
          <p:cNvPr id="40" name="Picture 2" descr="See the source image">
            <a:extLst>
              <a:ext uri="{FF2B5EF4-FFF2-40B4-BE49-F238E27FC236}">
                <a16:creationId xmlns:a16="http://schemas.microsoft.com/office/drawing/2014/main" id="{B1AD62F7-4EAA-AA43-94C8-E3E48A2CFE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8" r="3408" b="3232"/>
          <a:stretch/>
        </p:blipFill>
        <p:spPr bwMode="auto">
          <a:xfrm>
            <a:off x="913792" y="3111273"/>
            <a:ext cx="7300837" cy="48704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ee the source image">
            <a:extLst>
              <a:ext uri="{FF2B5EF4-FFF2-40B4-BE49-F238E27FC236}">
                <a16:creationId xmlns:a16="http://schemas.microsoft.com/office/drawing/2014/main" id="{5835B5E8-B807-464D-927D-777A7A26F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359" b="8359"/>
          <a:stretch>
            <a:fillRect/>
          </a:stretch>
        </p:blipFill>
        <p:spPr bwMode="auto">
          <a:xfrm>
            <a:off x="8429607" y="3111272"/>
            <a:ext cx="7311721" cy="48704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See the source image">
            <a:extLst>
              <a:ext uri="{FF2B5EF4-FFF2-40B4-BE49-F238E27FC236}">
                <a16:creationId xmlns:a16="http://schemas.microsoft.com/office/drawing/2014/main" id="{F947F9BC-02F7-274C-9FD8-4405CCFB2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88" r="2188"/>
          <a:stretch>
            <a:fillRect/>
          </a:stretch>
        </p:blipFill>
        <p:spPr bwMode="auto">
          <a:xfrm>
            <a:off x="15956306" y="3111272"/>
            <a:ext cx="7451574" cy="487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8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5</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Key definitions</a:t>
            </a:r>
          </a:p>
        </p:txBody>
      </p:sp>
      <p:pic>
        <p:nvPicPr>
          <p:cNvPr id="7" name="Picture 2" descr="http://www.reidmiddleton.com/wp-content/uploads/2017/04/Blog-170404-HazardRisks-HeroImage-1500x1125.png">
            <a:extLst>
              <a:ext uri="{FF2B5EF4-FFF2-40B4-BE49-F238E27FC236}">
                <a16:creationId xmlns:a16="http://schemas.microsoft.com/office/drawing/2014/main" id="{30F2AE5C-46BA-1344-9174-053195E16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072"/>
          <a:stretch/>
        </p:blipFill>
        <p:spPr bwMode="auto">
          <a:xfrm>
            <a:off x="1582551" y="2388952"/>
            <a:ext cx="5698525" cy="9305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reidmiddleton.com/wp-content/uploads/2017/04/Blog-170404-HazardRisks-HeroImage-1500x1125.png">
            <a:extLst>
              <a:ext uri="{FF2B5EF4-FFF2-40B4-BE49-F238E27FC236}">
                <a16:creationId xmlns:a16="http://schemas.microsoft.com/office/drawing/2014/main" id="{80150A6D-7226-8D4C-8611-DD009FDFB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687"/>
          <a:stretch/>
        </p:blipFill>
        <p:spPr bwMode="auto">
          <a:xfrm>
            <a:off x="17055137" y="2570909"/>
            <a:ext cx="5746312" cy="9305555"/>
          </a:xfrm>
          <a:prstGeom prst="rect">
            <a:avLst/>
          </a:prstGeom>
          <a:noFill/>
          <a:extLst>
            <a:ext uri="{909E8E84-426E-40DD-AFC4-6F175D3DCCD1}">
              <a14:hiddenFill xmlns:a14="http://schemas.microsoft.com/office/drawing/2010/main">
                <a:solidFill>
                  <a:srgbClr val="FFFFFF"/>
                </a:solidFill>
              </a14:hiddenFill>
            </a:ext>
          </a:extLst>
        </p:spPr>
      </p:pic>
      <p:sp>
        <p:nvSpPr>
          <p:cNvPr id="9" name="Transaction Based Business">
            <a:extLst>
              <a:ext uri="{FF2B5EF4-FFF2-40B4-BE49-F238E27FC236}">
                <a16:creationId xmlns:a16="http://schemas.microsoft.com/office/drawing/2014/main" id="{F363CA87-D5AE-AF4B-811A-529982202876}"/>
              </a:ext>
            </a:extLst>
          </p:cNvPr>
          <p:cNvSpPr txBox="1"/>
          <p:nvPr/>
        </p:nvSpPr>
        <p:spPr>
          <a:xfrm>
            <a:off x="7848600" y="3238885"/>
            <a:ext cx="8686800" cy="87225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HAZARD</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RISK</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LIKELIHOOD</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SEVERITY</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RISK ASSESSMENT</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NEAR MISS</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UNSAFE ACT</a:t>
            </a:r>
          </a:p>
          <a:p>
            <a:pPr>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UNSAFE CONDITION</a:t>
            </a:r>
          </a:p>
        </p:txBody>
      </p:sp>
    </p:spTree>
    <p:extLst>
      <p:ext uri="{BB962C8B-B14F-4D97-AF65-F5344CB8AC3E}">
        <p14:creationId xmlns:p14="http://schemas.microsoft.com/office/powerpoint/2010/main" val="131984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6</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Key definitions</a:t>
            </a:r>
          </a:p>
        </p:txBody>
      </p:sp>
      <p:pic>
        <p:nvPicPr>
          <p:cNvPr id="1028" name="Picture 4">
            <a:extLst>
              <a:ext uri="{FF2B5EF4-FFF2-40B4-BE49-F238E27FC236}">
                <a16:creationId xmlns:a16="http://schemas.microsoft.com/office/drawing/2014/main" id="{8CA868EE-7C26-92AB-7014-B09A200F6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34"/>
          <a:stretch/>
        </p:blipFill>
        <p:spPr bwMode="auto">
          <a:xfrm>
            <a:off x="5459593" y="3635298"/>
            <a:ext cx="13965831" cy="869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7</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Legal Requirements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18760913" cy="71093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endParaRPr lang="en-GB" sz="3200" spc="139" dirty="0">
              <a:solidFill>
                <a:srgbClr val="5B5867"/>
              </a:solidFill>
              <a:latin typeface="Century Gothic" panose="020B0502020202020204" pitchFamily="34" charset="0"/>
            </a:endParaRP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Health &amp; Safety at Work Act 1974</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Management of Health and Safety at Work Regulations 1999</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Specific Regulations (e.g. COSHH Regulations 2022)</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endParaRPr lang="en-GB" sz="3200" spc="139" dirty="0">
              <a:solidFill>
                <a:srgbClr val="5B5867"/>
              </a:solidFill>
              <a:latin typeface="Century Gothic" panose="020B0502020202020204" pitchFamily="34" charset="0"/>
            </a:endParaRPr>
          </a:p>
          <a:p>
            <a:pPr algn="l">
              <a:lnSpc>
                <a:spcPct val="12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Risk Assessments must be:</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Recorded</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Reviewed</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Cover all Significant Risks</a:t>
            </a:r>
          </a:p>
          <a:p>
            <a:pPr marL="457200" indent="-457200" algn="l">
              <a:lnSpc>
                <a:spcPct val="12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Suitable and Sufficient</a:t>
            </a:r>
          </a:p>
        </p:txBody>
      </p:sp>
      <p:pic>
        <p:nvPicPr>
          <p:cNvPr id="7" name="Picture 2" descr="http://www.graddiary.com/careers-advice/wp-content/uploads/2015/10/law-winter-vac-schemes.jpg">
            <a:hlinkClick r:id="rId3"/>
            <a:extLst>
              <a:ext uri="{FF2B5EF4-FFF2-40B4-BE49-F238E27FC236}">
                <a16:creationId xmlns:a16="http://schemas.microsoft.com/office/drawing/2014/main" id="{B60E32E2-738F-7745-BECB-9D44F1274F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37047" y="6115271"/>
            <a:ext cx="7058173" cy="469263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0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8</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Suitable and sufficient</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21704035" cy="87241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lnSpc>
                <a:spcPct val="200000"/>
              </a:lnSpc>
              <a:spcBef>
                <a:spcPts val="1000"/>
              </a:spcBef>
              <a:buSzPct val="100000"/>
              <a:defRPr sz="2800" spc="139">
                <a:solidFill>
                  <a:srgbClr val="5B5867"/>
                </a:solidFill>
                <a:latin typeface="Curiosity-TWDC Medium"/>
                <a:ea typeface="Curiosity-TWDC Medium"/>
                <a:cs typeface="Curiosity-TWDC Medium"/>
                <a:sym typeface="Curiosity-TWDC Medium"/>
              </a:defRPr>
            </a:pPr>
            <a:r>
              <a:rPr lang="en-GB" sz="3200" b="1" spc="139" dirty="0">
                <a:solidFill>
                  <a:srgbClr val="5B5867"/>
                </a:solidFill>
                <a:latin typeface="Century Gothic" panose="020B0502020202020204" pitchFamily="34" charset="0"/>
              </a:rPr>
              <a:t>To be suitable and sufficient risk assessments:</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Must identify risks arising from the work and allow for their evaluation</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Must contain a level of detail proportionate to the risk</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May require the input of specialists</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Must consider all those who may be effected by the activity</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Only need to identify hazards that are ‘reasonably foreseeable’</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Must remain valid over a period of time and enable priorities and due dates to be set for actions</a:t>
            </a:r>
          </a:p>
          <a:p>
            <a:pPr marL="457200" indent="-457200" algn="l">
              <a:lnSpc>
                <a:spcPct val="2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Must be completed by a competent person</a:t>
            </a:r>
          </a:p>
        </p:txBody>
      </p:sp>
    </p:spTree>
    <p:extLst>
      <p:ext uri="{BB962C8B-B14F-4D97-AF65-F5344CB8AC3E}">
        <p14:creationId xmlns:p14="http://schemas.microsoft.com/office/powerpoint/2010/main" val="265834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26921-588B-BB49-BB35-E5E9E4A63D9C}"/>
              </a:ext>
            </a:extLst>
          </p:cNvPr>
          <p:cNvSpPr>
            <a:spLocks noGrp="1"/>
          </p:cNvSpPr>
          <p:nvPr>
            <p:ph type="sldNum" sz="quarter" idx="2"/>
          </p:nvPr>
        </p:nvSpPr>
        <p:spPr/>
        <p:txBody>
          <a:bodyPr/>
          <a:lstStyle/>
          <a:p>
            <a:fld id="{86CB4B4D-7CA3-9044-876B-883B54F8677D}" type="slidenum">
              <a:rPr lang="en-GB" smtClean="0"/>
              <a:t>9</a:t>
            </a:fld>
            <a:endParaRPr lang="en-GB" dirty="0"/>
          </a:p>
        </p:txBody>
      </p:sp>
      <p:sp>
        <p:nvSpPr>
          <p:cNvPr id="5" name="Text Placeholder 4">
            <a:extLst>
              <a:ext uri="{FF2B5EF4-FFF2-40B4-BE49-F238E27FC236}">
                <a16:creationId xmlns:a16="http://schemas.microsoft.com/office/drawing/2014/main" id="{B5EE0015-EF95-1F43-B3DF-8628099C09B3}"/>
              </a:ext>
            </a:extLst>
          </p:cNvPr>
          <p:cNvSpPr>
            <a:spLocks noGrp="1"/>
          </p:cNvSpPr>
          <p:nvPr>
            <p:ph type="body" sz="quarter" idx="13"/>
          </p:nvPr>
        </p:nvSpPr>
        <p:spPr>
          <a:xfrm>
            <a:off x="1245175" y="964595"/>
            <a:ext cx="22629488" cy="1179810"/>
          </a:xfrm>
        </p:spPr>
        <p:txBody>
          <a:bodyPr/>
          <a:lstStyle/>
          <a:p>
            <a:r>
              <a:rPr lang="en-US" dirty="0"/>
              <a:t>Risk assessment objectives</a:t>
            </a:r>
          </a:p>
        </p:txBody>
      </p:sp>
      <p:sp>
        <p:nvSpPr>
          <p:cNvPr id="4" name="Transaction Based Business">
            <a:extLst>
              <a:ext uri="{FF2B5EF4-FFF2-40B4-BE49-F238E27FC236}">
                <a16:creationId xmlns:a16="http://schemas.microsoft.com/office/drawing/2014/main" id="{28EDDC6A-6805-A042-AB76-300DACE228C3}"/>
              </a:ext>
            </a:extLst>
          </p:cNvPr>
          <p:cNvSpPr txBox="1"/>
          <p:nvPr/>
        </p:nvSpPr>
        <p:spPr>
          <a:xfrm>
            <a:off x="1245175" y="2790611"/>
            <a:ext cx="21704035" cy="61182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marL="457200" indent="-457200" algn="l">
              <a:lnSpc>
                <a:spcPct val="3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To examine the causes of injury or ill-health</a:t>
            </a:r>
          </a:p>
          <a:p>
            <a:pPr marL="457200" indent="-457200" algn="l">
              <a:lnSpc>
                <a:spcPct val="3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To evaluate where risk control measures and suitable and sufficient</a:t>
            </a:r>
          </a:p>
          <a:p>
            <a:pPr marL="457200" indent="-457200" algn="l">
              <a:lnSpc>
                <a:spcPct val="3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To ensure legal compliance</a:t>
            </a:r>
          </a:p>
          <a:p>
            <a:pPr marL="457200" indent="-457200" algn="l">
              <a:lnSpc>
                <a:spcPct val="300000"/>
              </a:lnSpc>
              <a:spcBef>
                <a:spcPts val="1000"/>
              </a:spcBef>
              <a:buSzPct val="100000"/>
              <a:buFont typeface="Arial" panose="020B0604020202020204" pitchFamily="34" charset="0"/>
              <a:buChar char="•"/>
              <a:defRPr sz="2800" spc="139">
                <a:solidFill>
                  <a:srgbClr val="5B5867"/>
                </a:solidFill>
                <a:latin typeface="Curiosity-TWDC Medium"/>
                <a:ea typeface="Curiosity-TWDC Medium"/>
                <a:cs typeface="Curiosity-TWDC Medium"/>
                <a:sym typeface="Curiosity-TWDC Medium"/>
              </a:defRPr>
            </a:pPr>
            <a:r>
              <a:rPr lang="en-GB" sz="3200" spc="139" dirty="0">
                <a:solidFill>
                  <a:srgbClr val="5B5867"/>
                </a:solidFill>
                <a:latin typeface="Century Gothic" panose="020B0502020202020204" pitchFamily="34" charset="0"/>
              </a:rPr>
              <a:t>To protect the production</a:t>
            </a:r>
          </a:p>
        </p:txBody>
      </p:sp>
      <p:pic>
        <p:nvPicPr>
          <p:cNvPr id="3" name="Picture 2" descr="See the source image">
            <a:extLst>
              <a:ext uri="{FF2B5EF4-FFF2-40B4-BE49-F238E27FC236}">
                <a16:creationId xmlns:a16="http://schemas.microsoft.com/office/drawing/2014/main" id="{FE9BEF29-52AF-2CC4-D9EE-496A81924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9025" y="7304448"/>
            <a:ext cx="4355944" cy="420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7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C85B3399E1474A8816AEAAB3AB6086" ma:contentTypeVersion="15" ma:contentTypeDescription="Create a new document." ma:contentTypeScope="" ma:versionID="cd5a8916b6a33468c66b2e59ed9474c7">
  <xsd:schema xmlns:xsd="http://www.w3.org/2001/XMLSchema" xmlns:xs="http://www.w3.org/2001/XMLSchema" xmlns:p="http://schemas.microsoft.com/office/2006/metadata/properties" xmlns:ns2="1c024c52-20ca-469e-afd5-35d8bfa3849b" xmlns:ns3="88f824c1-da9d-46a0-9cdd-7548460acdf9" targetNamespace="http://schemas.microsoft.com/office/2006/metadata/properties" ma:root="true" ma:fieldsID="bb1c6da7163fa8371c916a664af55d13" ns2:_="" ns3:_="">
    <xsd:import namespace="1c024c52-20ca-469e-afd5-35d8bfa3849b"/>
    <xsd:import namespace="88f824c1-da9d-46a0-9cdd-7548460acd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24c52-20ca-469e-afd5-35d8bfa38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25c46f5-07aa-4fd7-9d87-3e3f7311e7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f824c1-da9d-46a0-9cdd-7548460acd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a091aa6-3f9f-4c34-baca-5e2c20c53d05}" ma:internalName="TaxCatchAll" ma:showField="CatchAllData" ma:web="88f824c1-da9d-46a0-9cdd-7548460acd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f824c1-da9d-46a0-9cdd-7548460acdf9" xsi:nil="true"/>
    <lcf76f155ced4ddcb4097134ff3c332f xmlns="1c024c52-20ca-469e-afd5-35d8bfa3849b">
      <Terms xmlns="http://schemas.microsoft.com/office/infopath/2007/PartnerControls"/>
    </lcf76f155ced4ddcb4097134ff3c332f>
    <SharedWithUsers xmlns="88f824c1-da9d-46a0-9cdd-7548460acdf9">
      <UserInfo>
        <DisplayName/>
        <AccountId xsi:nil="true"/>
        <AccountType/>
      </UserInfo>
    </SharedWithUsers>
  </documentManagement>
</p:properties>
</file>

<file path=customXml/itemProps1.xml><?xml version="1.0" encoding="utf-8"?>
<ds:datastoreItem xmlns:ds="http://schemas.openxmlformats.org/officeDocument/2006/customXml" ds:itemID="{D2ABC6D7-A93A-496B-8E19-C9399E096086}"/>
</file>

<file path=customXml/itemProps2.xml><?xml version="1.0" encoding="utf-8"?>
<ds:datastoreItem xmlns:ds="http://schemas.openxmlformats.org/officeDocument/2006/customXml" ds:itemID="{448371E3-D58A-41B0-A2E3-4BDBB2478B9D}">
  <ds:schemaRefs>
    <ds:schemaRef ds:uri="http://schemas.microsoft.com/sharepoint/v3/contenttype/forms"/>
  </ds:schemaRefs>
</ds:datastoreItem>
</file>

<file path=customXml/itemProps3.xml><?xml version="1.0" encoding="utf-8"?>
<ds:datastoreItem xmlns:ds="http://schemas.openxmlformats.org/officeDocument/2006/customXml" ds:itemID="{2A69AA57-C320-4DB0-9287-3F5DA8FCF940}">
  <ds:schemaRefs>
    <ds:schemaRef ds:uri="http://purl.org/dc/elements/1.1/"/>
    <ds:schemaRef ds:uri="88f824c1-da9d-46a0-9cdd-7548460acdf9"/>
    <ds:schemaRef ds:uri="http://purl.org/dc/terms/"/>
    <ds:schemaRef ds:uri="http://www.w3.org/XML/1998/namespace"/>
    <ds:schemaRef ds:uri="http://schemas.microsoft.com/office/2006/metadata/properties"/>
    <ds:schemaRef ds:uri="cb7b9263-ccb9-4e55-9d53-f11ce8d57e88"/>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2425</TotalTime>
  <Words>2330</Words>
  <Application>Microsoft Macintosh PowerPoint</Application>
  <PresentationFormat>Custom</PresentationFormat>
  <Paragraphs>298</Paragraphs>
  <Slides>22</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Candara</vt:lpstr>
      <vt:lpstr>Century Gothic</vt:lpstr>
      <vt:lpstr>Curiosity-TWDC Medium</vt:lpstr>
      <vt:lpstr>Gill Sans MT</vt:lpstr>
      <vt:lpstr>Helvetica Light</vt:lpstr>
      <vt:lpstr>Helvetica Neue</vt:lpstr>
      <vt:lpstr>Helvetica Neue Light</vt:lpstr>
      <vt:lpstr>Helvetica Neue Medium</vt:lpstr>
      <vt:lpstr>InspireTWDC</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 Nick</dc:creator>
  <cp:lastModifiedBy>Beggs, Rob J.</cp:lastModifiedBy>
  <cp:revision>402</cp:revision>
  <cp:lastPrinted>2019-01-23T16:38:22Z</cp:lastPrinted>
  <dcterms:modified xsi:type="dcterms:W3CDTF">2023-11-30T22:12:24Z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0x01010077C85B3399E1474A8816AEAAB3AB6086</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